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7" r:id="rId20"/>
    <p:sldId id="278" r:id="rId21"/>
    <p:sldId id="276" r:id="rId22"/>
    <p:sldId id="280" r:id="rId23"/>
    <p:sldId id="281" r:id="rId24"/>
    <p:sldId id="282" r:id="rId25"/>
    <p:sldId id="284" r:id="rId26"/>
    <p:sldId id="279" r:id="rId27"/>
    <p:sldId id="285" r:id="rId28"/>
    <p:sldId id="286" r:id="rId29"/>
    <p:sldId id="287" r:id="rId30"/>
    <p:sldId id="288" r:id="rId31"/>
    <p:sldId id="289" r:id="rId32"/>
    <p:sldId id="290" r:id="rId33"/>
    <p:sldId id="291" r:id="rId34"/>
    <p:sldId id="292" r:id="rId35"/>
    <p:sldId id="293" r:id="rId36"/>
    <p:sldId id="297" r:id="rId37"/>
    <p:sldId id="294" r:id="rId38"/>
    <p:sldId id="295" r:id="rId39"/>
    <p:sldId id="296" r:id="rId40"/>
    <p:sldId id="298" r:id="rId41"/>
    <p:sldId id="299"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93957-BDA7-F84E-B0F9-934F8A43039F}"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s-ES_tradnl"/>
        </a:p>
      </dgm:t>
    </dgm:pt>
    <dgm:pt modelId="{4B8684EC-EFB7-4A41-8F81-FBEC50B43E68}">
      <dgm:prSet phldrT="[Text]">
        <dgm:style>
          <a:lnRef idx="1">
            <a:schemeClr val="dk1"/>
          </a:lnRef>
          <a:fillRef idx="2">
            <a:schemeClr val="dk1"/>
          </a:fillRef>
          <a:effectRef idx="1">
            <a:schemeClr val="dk1"/>
          </a:effectRef>
          <a:fontRef idx="minor">
            <a:schemeClr val="dk1"/>
          </a:fontRef>
        </dgm:style>
      </dgm:prSet>
      <dgm:spPr/>
      <dgm:t>
        <a:bodyPr/>
        <a:lstStyle/>
        <a:p>
          <a:pPr algn="ctr"/>
          <a:r>
            <a:rPr lang="es-ES_tradnl" dirty="0" smtClean="0"/>
            <a:t>El cuerpo no funciona apropiadamente</a:t>
          </a:r>
          <a:endParaRPr lang="es-ES_tradnl" dirty="0"/>
        </a:p>
      </dgm:t>
    </dgm:pt>
    <dgm:pt modelId="{7E244812-4828-0849-8AC5-CB6040ADA52C}" type="parTrans" cxnId="{2C42CCDA-26E6-B147-A104-B6ACDD96A23A}">
      <dgm:prSet/>
      <dgm:spPr/>
      <dgm:t>
        <a:bodyPr/>
        <a:lstStyle/>
        <a:p>
          <a:endParaRPr lang="es-ES_tradnl"/>
        </a:p>
      </dgm:t>
    </dgm:pt>
    <dgm:pt modelId="{A24CB9AE-25E1-B644-8C3F-49D0720865CE}" type="sibTrans" cxnId="{2C42CCDA-26E6-B147-A104-B6ACDD96A23A}">
      <dgm:prSet/>
      <dgm:spPr/>
      <dgm:t>
        <a:bodyPr/>
        <a:lstStyle/>
        <a:p>
          <a:endParaRPr lang="es-ES_tradnl"/>
        </a:p>
      </dgm:t>
    </dgm:pt>
    <dgm:pt modelId="{8DB3936C-8B16-0447-8A35-C34A9512BD37}">
      <dgm:prSet phldrT="[Text]">
        <dgm:style>
          <a:lnRef idx="1">
            <a:schemeClr val="dk1"/>
          </a:lnRef>
          <a:fillRef idx="2">
            <a:schemeClr val="dk1"/>
          </a:fillRef>
          <a:effectRef idx="1">
            <a:schemeClr val="dk1"/>
          </a:effectRef>
          <a:fontRef idx="minor">
            <a:schemeClr val="dk1"/>
          </a:fontRef>
        </dgm:style>
      </dgm:prSet>
      <dgm:spPr/>
      <dgm:t>
        <a:bodyPr/>
        <a:lstStyle/>
        <a:p>
          <a:pPr algn="ctr"/>
          <a:r>
            <a:rPr lang="es-ES_tradnl" dirty="0" smtClean="0"/>
            <a:t>Existen limitaciones en las actividades.</a:t>
          </a:r>
          <a:endParaRPr lang="es-ES_tradnl" dirty="0"/>
        </a:p>
      </dgm:t>
    </dgm:pt>
    <dgm:pt modelId="{C526FBC5-A017-0443-B5FA-C5B469D882FC}" type="parTrans" cxnId="{B485F491-54DB-7F44-8D18-3AFF8FF2D6EB}">
      <dgm:prSet/>
      <dgm:spPr/>
      <dgm:t>
        <a:bodyPr/>
        <a:lstStyle/>
        <a:p>
          <a:endParaRPr lang="es-ES_tradnl"/>
        </a:p>
      </dgm:t>
    </dgm:pt>
    <dgm:pt modelId="{5E945AED-4929-AA40-B650-835EBDB2860E}" type="sibTrans" cxnId="{B485F491-54DB-7F44-8D18-3AFF8FF2D6EB}">
      <dgm:prSet/>
      <dgm:spPr/>
      <dgm:t>
        <a:bodyPr/>
        <a:lstStyle/>
        <a:p>
          <a:endParaRPr lang="es-ES_tradnl"/>
        </a:p>
      </dgm:t>
    </dgm:pt>
    <dgm:pt modelId="{68479F30-D6F0-7B4A-9A57-6F6AF3A5EB9F}">
      <dgm:prSet phldrT="[Text]">
        <dgm:style>
          <a:lnRef idx="1">
            <a:schemeClr val="dk1"/>
          </a:lnRef>
          <a:fillRef idx="2">
            <a:schemeClr val="dk1"/>
          </a:fillRef>
          <a:effectRef idx="1">
            <a:schemeClr val="dk1"/>
          </a:effectRef>
          <a:fontRef idx="minor">
            <a:schemeClr val="dk1"/>
          </a:fontRef>
        </dgm:style>
      </dgm:prSet>
      <dgm:spPr/>
      <dgm:t>
        <a:bodyPr/>
        <a:lstStyle/>
        <a:p>
          <a:pPr algn="ctr"/>
          <a:r>
            <a:rPr lang="es-ES_tradnl" dirty="0" smtClean="0"/>
            <a:t>Se enfrentan obstáculos en la sociedad para su participación</a:t>
          </a:r>
          <a:endParaRPr lang="es-ES_tradnl" dirty="0"/>
        </a:p>
      </dgm:t>
    </dgm:pt>
    <dgm:pt modelId="{371D4054-6CE3-7D43-A4A7-4FB5131BC91C}" type="parTrans" cxnId="{88682B9B-A24D-9047-B759-8F7029765AFA}">
      <dgm:prSet/>
      <dgm:spPr/>
      <dgm:t>
        <a:bodyPr/>
        <a:lstStyle/>
        <a:p>
          <a:endParaRPr lang="es-ES_tradnl"/>
        </a:p>
      </dgm:t>
    </dgm:pt>
    <dgm:pt modelId="{5D0098A2-FED5-8941-A195-419A9032E64B}" type="sibTrans" cxnId="{88682B9B-A24D-9047-B759-8F7029765AFA}">
      <dgm:prSet/>
      <dgm:spPr/>
      <dgm:t>
        <a:bodyPr/>
        <a:lstStyle/>
        <a:p>
          <a:endParaRPr lang="es-ES_tradnl"/>
        </a:p>
      </dgm:t>
    </dgm:pt>
    <dgm:pt modelId="{51EF6746-811B-C04A-8920-BD1042D2D6EC}" type="pres">
      <dgm:prSet presAssocID="{49093957-BDA7-F84E-B0F9-934F8A43039F}" presName="linear" presStyleCnt="0">
        <dgm:presLayoutVars>
          <dgm:dir/>
          <dgm:resizeHandles val="exact"/>
        </dgm:presLayoutVars>
      </dgm:prSet>
      <dgm:spPr/>
      <dgm:t>
        <a:bodyPr/>
        <a:lstStyle/>
        <a:p>
          <a:endParaRPr lang="es-ES_tradnl"/>
        </a:p>
      </dgm:t>
    </dgm:pt>
    <dgm:pt modelId="{E7A84863-631F-9943-A3FA-ED756C617DE5}" type="pres">
      <dgm:prSet presAssocID="{4B8684EC-EFB7-4A41-8F81-FBEC50B43E68}" presName="comp" presStyleCnt="0"/>
      <dgm:spPr/>
    </dgm:pt>
    <dgm:pt modelId="{C5FCCC3E-C29E-A646-8232-05699DE37F8C}" type="pres">
      <dgm:prSet presAssocID="{4B8684EC-EFB7-4A41-8F81-FBEC50B43E68}" presName="box" presStyleLbl="node1" presStyleIdx="0" presStyleCnt="3"/>
      <dgm:spPr/>
      <dgm:t>
        <a:bodyPr/>
        <a:lstStyle/>
        <a:p>
          <a:endParaRPr lang="es-ES_tradnl"/>
        </a:p>
      </dgm:t>
    </dgm:pt>
    <dgm:pt modelId="{F0342A73-8823-3647-9AAE-0444520E902A}" type="pres">
      <dgm:prSet presAssocID="{4B8684EC-EFB7-4A41-8F81-FBEC50B43E6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7876D9B7-1AD0-D743-96D8-40E63959E1C4}" type="pres">
      <dgm:prSet presAssocID="{4B8684EC-EFB7-4A41-8F81-FBEC50B43E68}" presName="text" presStyleLbl="node1" presStyleIdx="0" presStyleCnt="3">
        <dgm:presLayoutVars>
          <dgm:bulletEnabled val="1"/>
        </dgm:presLayoutVars>
      </dgm:prSet>
      <dgm:spPr/>
      <dgm:t>
        <a:bodyPr/>
        <a:lstStyle/>
        <a:p>
          <a:endParaRPr lang="es-ES_tradnl"/>
        </a:p>
      </dgm:t>
    </dgm:pt>
    <dgm:pt modelId="{82D142CF-AAC1-634E-A900-F7B328CB90CA}" type="pres">
      <dgm:prSet presAssocID="{A24CB9AE-25E1-B644-8C3F-49D0720865CE}" presName="spacer" presStyleCnt="0"/>
      <dgm:spPr/>
    </dgm:pt>
    <dgm:pt modelId="{5933318E-14EB-6547-BE78-108A6EEBE1DC}" type="pres">
      <dgm:prSet presAssocID="{8DB3936C-8B16-0447-8A35-C34A9512BD37}" presName="comp" presStyleCnt="0"/>
      <dgm:spPr/>
    </dgm:pt>
    <dgm:pt modelId="{3D22C3E7-4420-734A-B880-C6040BC95518}" type="pres">
      <dgm:prSet presAssocID="{8DB3936C-8B16-0447-8A35-C34A9512BD37}" presName="box" presStyleLbl="node1" presStyleIdx="1" presStyleCnt="3"/>
      <dgm:spPr/>
      <dgm:t>
        <a:bodyPr/>
        <a:lstStyle/>
        <a:p>
          <a:endParaRPr lang="es-ES_tradnl"/>
        </a:p>
      </dgm:t>
    </dgm:pt>
    <dgm:pt modelId="{32928B09-0DCD-2642-AB41-D6421643360F}" type="pres">
      <dgm:prSet presAssocID="{8DB3936C-8B16-0447-8A35-C34A9512BD37}"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397A2F4F-28B8-394C-BB29-FC07B27D1307}" type="pres">
      <dgm:prSet presAssocID="{8DB3936C-8B16-0447-8A35-C34A9512BD37}" presName="text" presStyleLbl="node1" presStyleIdx="1" presStyleCnt="3">
        <dgm:presLayoutVars>
          <dgm:bulletEnabled val="1"/>
        </dgm:presLayoutVars>
      </dgm:prSet>
      <dgm:spPr/>
      <dgm:t>
        <a:bodyPr/>
        <a:lstStyle/>
        <a:p>
          <a:endParaRPr lang="es-ES_tradnl"/>
        </a:p>
      </dgm:t>
    </dgm:pt>
    <dgm:pt modelId="{D6DCA654-92D1-0C4A-9E95-E98B1D96CA4E}" type="pres">
      <dgm:prSet presAssocID="{5E945AED-4929-AA40-B650-835EBDB2860E}" presName="spacer" presStyleCnt="0"/>
      <dgm:spPr/>
    </dgm:pt>
    <dgm:pt modelId="{81D2520B-CF81-4C4D-9ACF-CCFB3B164EED}" type="pres">
      <dgm:prSet presAssocID="{68479F30-D6F0-7B4A-9A57-6F6AF3A5EB9F}" presName="comp" presStyleCnt="0"/>
      <dgm:spPr/>
    </dgm:pt>
    <dgm:pt modelId="{7402B706-E260-9341-BCE8-AA0D7DC0568D}" type="pres">
      <dgm:prSet presAssocID="{68479F30-D6F0-7B4A-9A57-6F6AF3A5EB9F}" presName="box" presStyleLbl="node1" presStyleIdx="2" presStyleCnt="3"/>
      <dgm:spPr/>
      <dgm:t>
        <a:bodyPr/>
        <a:lstStyle/>
        <a:p>
          <a:endParaRPr lang="es-ES_tradnl"/>
        </a:p>
      </dgm:t>
    </dgm:pt>
    <dgm:pt modelId="{73FB59C6-FE06-1A41-8B02-B3628AB39546}" type="pres">
      <dgm:prSet presAssocID="{68479F30-D6F0-7B4A-9A57-6F6AF3A5EB9F}"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pt>
    <dgm:pt modelId="{DF9506DE-D082-8641-B2F0-B9F53F969735}" type="pres">
      <dgm:prSet presAssocID="{68479F30-D6F0-7B4A-9A57-6F6AF3A5EB9F}" presName="text" presStyleLbl="node1" presStyleIdx="2" presStyleCnt="3">
        <dgm:presLayoutVars>
          <dgm:bulletEnabled val="1"/>
        </dgm:presLayoutVars>
      </dgm:prSet>
      <dgm:spPr/>
      <dgm:t>
        <a:bodyPr/>
        <a:lstStyle/>
        <a:p>
          <a:endParaRPr lang="es-ES_tradnl"/>
        </a:p>
      </dgm:t>
    </dgm:pt>
  </dgm:ptLst>
  <dgm:cxnLst>
    <dgm:cxn modelId="{A81D6CF3-B85B-3747-98D8-527138E81945}" type="presOf" srcId="{68479F30-D6F0-7B4A-9A57-6F6AF3A5EB9F}" destId="{7402B706-E260-9341-BCE8-AA0D7DC0568D}" srcOrd="0" destOrd="0" presId="urn:microsoft.com/office/officeart/2005/8/layout/vList4"/>
    <dgm:cxn modelId="{60F8B02E-D6C6-5D42-85CA-7638E0CB5B94}" type="presOf" srcId="{8DB3936C-8B16-0447-8A35-C34A9512BD37}" destId="{397A2F4F-28B8-394C-BB29-FC07B27D1307}" srcOrd="1" destOrd="0" presId="urn:microsoft.com/office/officeart/2005/8/layout/vList4"/>
    <dgm:cxn modelId="{9C9F2F28-68D4-8C4A-907E-EE8A310E016E}" type="presOf" srcId="{49093957-BDA7-F84E-B0F9-934F8A43039F}" destId="{51EF6746-811B-C04A-8920-BD1042D2D6EC}" srcOrd="0" destOrd="0" presId="urn:microsoft.com/office/officeart/2005/8/layout/vList4"/>
    <dgm:cxn modelId="{CFE3DDE0-5A6F-2C4D-9973-DF7E790F20AF}" type="presOf" srcId="{8DB3936C-8B16-0447-8A35-C34A9512BD37}" destId="{3D22C3E7-4420-734A-B880-C6040BC95518}" srcOrd="0" destOrd="0" presId="urn:microsoft.com/office/officeart/2005/8/layout/vList4"/>
    <dgm:cxn modelId="{2C42CCDA-26E6-B147-A104-B6ACDD96A23A}" srcId="{49093957-BDA7-F84E-B0F9-934F8A43039F}" destId="{4B8684EC-EFB7-4A41-8F81-FBEC50B43E68}" srcOrd="0" destOrd="0" parTransId="{7E244812-4828-0849-8AC5-CB6040ADA52C}" sibTransId="{A24CB9AE-25E1-B644-8C3F-49D0720865CE}"/>
    <dgm:cxn modelId="{65110560-2A0C-C848-BF5D-4E3C22725C13}" type="presOf" srcId="{4B8684EC-EFB7-4A41-8F81-FBEC50B43E68}" destId="{7876D9B7-1AD0-D743-96D8-40E63959E1C4}" srcOrd="1" destOrd="0" presId="urn:microsoft.com/office/officeart/2005/8/layout/vList4"/>
    <dgm:cxn modelId="{21CB2750-B3AE-834E-B9B3-E6C3BE9F70E5}" type="presOf" srcId="{4B8684EC-EFB7-4A41-8F81-FBEC50B43E68}" destId="{C5FCCC3E-C29E-A646-8232-05699DE37F8C}" srcOrd="0" destOrd="0" presId="urn:microsoft.com/office/officeart/2005/8/layout/vList4"/>
    <dgm:cxn modelId="{B485F491-54DB-7F44-8D18-3AFF8FF2D6EB}" srcId="{49093957-BDA7-F84E-B0F9-934F8A43039F}" destId="{8DB3936C-8B16-0447-8A35-C34A9512BD37}" srcOrd="1" destOrd="0" parTransId="{C526FBC5-A017-0443-B5FA-C5B469D882FC}" sibTransId="{5E945AED-4929-AA40-B650-835EBDB2860E}"/>
    <dgm:cxn modelId="{88682B9B-A24D-9047-B759-8F7029765AFA}" srcId="{49093957-BDA7-F84E-B0F9-934F8A43039F}" destId="{68479F30-D6F0-7B4A-9A57-6F6AF3A5EB9F}" srcOrd="2" destOrd="0" parTransId="{371D4054-6CE3-7D43-A4A7-4FB5131BC91C}" sibTransId="{5D0098A2-FED5-8941-A195-419A9032E64B}"/>
    <dgm:cxn modelId="{E2F57C00-0B7A-904D-8715-9E7071272C3A}" type="presOf" srcId="{68479F30-D6F0-7B4A-9A57-6F6AF3A5EB9F}" destId="{DF9506DE-D082-8641-B2F0-B9F53F969735}" srcOrd="1" destOrd="0" presId="urn:microsoft.com/office/officeart/2005/8/layout/vList4"/>
    <dgm:cxn modelId="{DE33B92F-A88A-1F4E-B92C-5D95CDC2D599}" type="presParOf" srcId="{51EF6746-811B-C04A-8920-BD1042D2D6EC}" destId="{E7A84863-631F-9943-A3FA-ED756C617DE5}" srcOrd="0" destOrd="0" presId="urn:microsoft.com/office/officeart/2005/8/layout/vList4"/>
    <dgm:cxn modelId="{CD6A59A8-045B-E84C-B85B-34ED9D6E8948}" type="presParOf" srcId="{E7A84863-631F-9943-A3FA-ED756C617DE5}" destId="{C5FCCC3E-C29E-A646-8232-05699DE37F8C}" srcOrd="0" destOrd="0" presId="urn:microsoft.com/office/officeart/2005/8/layout/vList4"/>
    <dgm:cxn modelId="{2C80942B-D727-7545-BA03-B81E42448E24}" type="presParOf" srcId="{E7A84863-631F-9943-A3FA-ED756C617DE5}" destId="{F0342A73-8823-3647-9AAE-0444520E902A}" srcOrd="1" destOrd="0" presId="urn:microsoft.com/office/officeart/2005/8/layout/vList4"/>
    <dgm:cxn modelId="{82AF9BB9-5533-6A47-9247-60CF87D6EBA4}" type="presParOf" srcId="{E7A84863-631F-9943-A3FA-ED756C617DE5}" destId="{7876D9B7-1AD0-D743-96D8-40E63959E1C4}" srcOrd="2" destOrd="0" presId="urn:microsoft.com/office/officeart/2005/8/layout/vList4"/>
    <dgm:cxn modelId="{4C6332AA-C045-A54D-B2F0-8CEACD5ACE67}" type="presParOf" srcId="{51EF6746-811B-C04A-8920-BD1042D2D6EC}" destId="{82D142CF-AAC1-634E-A900-F7B328CB90CA}" srcOrd="1" destOrd="0" presId="urn:microsoft.com/office/officeart/2005/8/layout/vList4"/>
    <dgm:cxn modelId="{574CC311-B99B-A140-8203-B9B826EEB0C0}" type="presParOf" srcId="{51EF6746-811B-C04A-8920-BD1042D2D6EC}" destId="{5933318E-14EB-6547-BE78-108A6EEBE1DC}" srcOrd="2" destOrd="0" presId="urn:microsoft.com/office/officeart/2005/8/layout/vList4"/>
    <dgm:cxn modelId="{8EFF6F49-61F5-9D4D-A38E-592D45932A92}" type="presParOf" srcId="{5933318E-14EB-6547-BE78-108A6EEBE1DC}" destId="{3D22C3E7-4420-734A-B880-C6040BC95518}" srcOrd="0" destOrd="0" presId="urn:microsoft.com/office/officeart/2005/8/layout/vList4"/>
    <dgm:cxn modelId="{FBDC7AAB-3BCB-5841-9BC0-5AA81A8ADA7D}" type="presParOf" srcId="{5933318E-14EB-6547-BE78-108A6EEBE1DC}" destId="{32928B09-0DCD-2642-AB41-D6421643360F}" srcOrd="1" destOrd="0" presId="urn:microsoft.com/office/officeart/2005/8/layout/vList4"/>
    <dgm:cxn modelId="{0AFCFDFD-42E7-9841-87C9-BBE879D97766}" type="presParOf" srcId="{5933318E-14EB-6547-BE78-108A6EEBE1DC}" destId="{397A2F4F-28B8-394C-BB29-FC07B27D1307}" srcOrd="2" destOrd="0" presId="urn:microsoft.com/office/officeart/2005/8/layout/vList4"/>
    <dgm:cxn modelId="{84ED0141-B2D9-AB4C-9F22-2095CB04CE9C}" type="presParOf" srcId="{51EF6746-811B-C04A-8920-BD1042D2D6EC}" destId="{D6DCA654-92D1-0C4A-9E95-E98B1D96CA4E}" srcOrd="3" destOrd="0" presId="urn:microsoft.com/office/officeart/2005/8/layout/vList4"/>
    <dgm:cxn modelId="{614E625A-5A57-AE4E-9931-B877454BE39A}" type="presParOf" srcId="{51EF6746-811B-C04A-8920-BD1042D2D6EC}" destId="{81D2520B-CF81-4C4D-9ACF-CCFB3B164EED}" srcOrd="4" destOrd="0" presId="urn:microsoft.com/office/officeart/2005/8/layout/vList4"/>
    <dgm:cxn modelId="{E367256D-E225-BE4B-912A-C6F3D6189128}" type="presParOf" srcId="{81D2520B-CF81-4C4D-9ACF-CCFB3B164EED}" destId="{7402B706-E260-9341-BCE8-AA0D7DC0568D}" srcOrd="0" destOrd="0" presId="urn:microsoft.com/office/officeart/2005/8/layout/vList4"/>
    <dgm:cxn modelId="{63B843AE-DF3E-B048-A029-C687D2FF7E3D}" type="presParOf" srcId="{81D2520B-CF81-4C4D-9ACF-CCFB3B164EED}" destId="{73FB59C6-FE06-1A41-8B02-B3628AB39546}" srcOrd="1" destOrd="0" presId="urn:microsoft.com/office/officeart/2005/8/layout/vList4"/>
    <dgm:cxn modelId="{4580311B-15BC-6E4F-BAD1-5FCAB8128BD8}" type="presParOf" srcId="{81D2520B-CF81-4C4D-9ACF-CCFB3B164EED}" destId="{DF9506DE-D082-8641-B2F0-B9F53F969735}"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B1BCE-77C8-AA42-AA2A-400B68EC9579}" type="doc">
      <dgm:prSet loTypeId="urn:microsoft.com/office/officeart/2005/8/layout/chevron1" loCatId="" qsTypeId="urn:microsoft.com/office/officeart/2005/8/quickstyle/simple4" qsCatId="simple" csTypeId="urn:microsoft.com/office/officeart/2005/8/colors/accent1_2" csCatId="accent1" phldr="1"/>
      <dgm:spPr/>
    </dgm:pt>
    <dgm:pt modelId="{0102505F-10EC-A042-9173-0D938B3A74DF}">
      <dgm:prSet phldrT="[Text]">
        <dgm:style>
          <a:lnRef idx="1">
            <a:schemeClr val="dk1"/>
          </a:lnRef>
          <a:fillRef idx="2">
            <a:schemeClr val="dk1"/>
          </a:fillRef>
          <a:effectRef idx="1">
            <a:schemeClr val="dk1"/>
          </a:effectRef>
          <a:fontRef idx="minor">
            <a:schemeClr val="dk1"/>
          </a:fontRef>
        </dgm:style>
      </dgm:prSet>
      <dgm:spPr/>
      <dgm:t>
        <a:bodyPr/>
        <a:lstStyle/>
        <a:p>
          <a:r>
            <a:rPr lang="es-ES_tradnl" dirty="0" smtClean="0"/>
            <a:t>Promoción</a:t>
          </a:r>
          <a:endParaRPr lang="es-ES_tradnl" dirty="0"/>
        </a:p>
      </dgm:t>
    </dgm:pt>
    <dgm:pt modelId="{40889C8E-9BFF-0047-B19E-1D6C24EC99D9}" type="parTrans" cxnId="{57CB9717-AF5A-954F-A724-955411149CD9}">
      <dgm:prSet/>
      <dgm:spPr/>
      <dgm:t>
        <a:bodyPr/>
        <a:lstStyle/>
        <a:p>
          <a:endParaRPr lang="es-ES_tradnl"/>
        </a:p>
      </dgm:t>
    </dgm:pt>
    <dgm:pt modelId="{48897047-60C2-A54D-AA55-4302BAB20551}" type="sibTrans" cxnId="{57CB9717-AF5A-954F-A724-955411149CD9}">
      <dgm:prSet/>
      <dgm:spPr/>
      <dgm:t>
        <a:bodyPr/>
        <a:lstStyle/>
        <a:p>
          <a:endParaRPr lang="es-ES_tradnl"/>
        </a:p>
      </dgm:t>
    </dgm:pt>
    <dgm:pt modelId="{F71CBE2F-ACAF-944C-ABFF-D18BF32451AA}">
      <dgm:prSet phldrT="[Text]">
        <dgm:style>
          <a:lnRef idx="1">
            <a:schemeClr val="dk1"/>
          </a:lnRef>
          <a:fillRef idx="2">
            <a:schemeClr val="dk1"/>
          </a:fillRef>
          <a:effectRef idx="1">
            <a:schemeClr val="dk1"/>
          </a:effectRef>
          <a:fontRef idx="minor">
            <a:schemeClr val="dk1"/>
          </a:fontRef>
        </dgm:style>
      </dgm:prSet>
      <dgm:spPr/>
      <dgm:t>
        <a:bodyPr/>
        <a:lstStyle/>
        <a:p>
          <a:r>
            <a:rPr lang="es-ES_tradnl" dirty="0" smtClean="0"/>
            <a:t>Prevención</a:t>
          </a:r>
          <a:endParaRPr lang="es-ES_tradnl" dirty="0"/>
        </a:p>
      </dgm:t>
    </dgm:pt>
    <dgm:pt modelId="{1CA98E75-0ED6-9142-9FB7-B2E661ADE151}" type="parTrans" cxnId="{A56B93DD-3B0A-F844-8B83-E9D0177282FB}">
      <dgm:prSet/>
      <dgm:spPr/>
      <dgm:t>
        <a:bodyPr/>
        <a:lstStyle/>
        <a:p>
          <a:endParaRPr lang="es-ES_tradnl"/>
        </a:p>
      </dgm:t>
    </dgm:pt>
    <dgm:pt modelId="{486A4F6A-C87D-2848-825B-49A4F77C1D42}" type="sibTrans" cxnId="{A56B93DD-3B0A-F844-8B83-E9D0177282FB}">
      <dgm:prSet/>
      <dgm:spPr/>
      <dgm:t>
        <a:bodyPr/>
        <a:lstStyle/>
        <a:p>
          <a:endParaRPr lang="es-ES_tradnl"/>
        </a:p>
      </dgm:t>
    </dgm:pt>
    <dgm:pt modelId="{8CB419D2-AAD9-6241-BAE6-EE52E5576C8A}">
      <dgm:prSet phldrT="[Text]">
        <dgm:style>
          <a:lnRef idx="1">
            <a:schemeClr val="dk1"/>
          </a:lnRef>
          <a:fillRef idx="2">
            <a:schemeClr val="dk1"/>
          </a:fillRef>
          <a:effectRef idx="1">
            <a:schemeClr val="dk1"/>
          </a:effectRef>
          <a:fontRef idx="minor">
            <a:schemeClr val="dk1"/>
          </a:fontRef>
        </dgm:style>
      </dgm:prSet>
      <dgm:spPr/>
      <dgm:t>
        <a:bodyPr/>
        <a:lstStyle/>
        <a:p>
          <a:r>
            <a:rPr lang="es-ES_tradnl" dirty="0" smtClean="0"/>
            <a:t>Restauración</a:t>
          </a:r>
          <a:endParaRPr lang="es-ES_tradnl" dirty="0"/>
        </a:p>
      </dgm:t>
    </dgm:pt>
    <dgm:pt modelId="{BC9CFA78-ED9D-9446-B46F-91BE3C258AA7}" type="parTrans" cxnId="{A2DBF838-392A-E945-8814-6304BF300156}">
      <dgm:prSet/>
      <dgm:spPr/>
      <dgm:t>
        <a:bodyPr/>
        <a:lstStyle/>
        <a:p>
          <a:endParaRPr lang="es-ES_tradnl"/>
        </a:p>
      </dgm:t>
    </dgm:pt>
    <dgm:pt modelId="{D1FDF7CF-22E2-2E41-B420-16B16E0A18FB}" type="sibTrans" cxnId="{A2DBF838-392A-E945-8814-6304BF300156}">
      <dgm:prSet/>
      <dgm:spPr/>
      <dgm:t>
        <a:bodyPr/>
        <a:lstStyle/>
        <a:p>
          <a:endParaRPr lang="es-ES_tradnl"/>
        </a:p>
      </dgm:t>
    </dgm:pt>
    <dgm:pt modelId="{297122DB-C658-6541-9A78-9B4C583B16BF}">
      <dgm:prSet phldrT="[Text]">
        <dgm:style>
          <a:lnRef idx="1">
            <a:schemeClr val="dk1"/>
          </a:lnRef>
          <a:fillRef idx="2">
            <a:schemeClr val="dk1"/>
          </a:fillRef>
          <a:effectRef idx="1">
            <a:schemeClr val="dk1"/>
          </a:effectRef>
          <a:fontRef idx="minor">
            <a:schemeClr val="dk1"/>
          </a:fontRef>
        </dgm:style>
      </dgm:prSet>
      <dgm:spPr/>
      <dgm:t>
        <a:bodyPr/>
        <a:lstStyle/>
        <a:p>
          <a:r>
            <a:rPr lang="es-ES_tradnl" dirty="0" smtClean="0"/>
            <a:t>Rehabilitación</a:t>
          </a:r>
          <a:endParaRPr lang="es-ES_tradnl" dirty="0"/>
        </a:p>
      </dgm:t>
    </dgm:pt>
    <dgm:pt modelId="{D21DAC3C-A9A1-5447-8C2D-2F50EFD9D350}" type="parTrans" cxnId="{6C328258-1C00-3F4F-B1B0-B7EAD75E3B3B}">
      <dgm:prSet/>
      <dgm:spPr/>
      <dgm:t>
        <a:bodyPr/>
        <a:lstStyle/>
        <a:p>
          <a:endParaRPr lang="es-ES_tradnl"/>
        </a:p>
      </dgm:t>
    </dgm:pt>
    <dgm:pt modelId="{E0A0F850-7AB7-5B4F-8721-2D67D80BCDEE}" type="sibTrans" cxnId="{6C328258-1C00-3F4F-B1B0-B7EAD75E3B3B}">
      <dgm:prSet/>
      <dgm:spPr/>
      <dgm:t>
        <a:bodyPr/>
        <a:lstStyle/>
        <a:p>
          <a:endParaRPr lang="es-ES_tradnl"/>
        </a:p>
      </dgm:t>
    </dgm:pt>
    <dgm:pt modelId="{0D4171E1-BC21-124E-ABED-8D5B519B959E}" type="pres">
      <dgm:prSet presAssocID="{08FB1BCE-77C8-AA42-AA2A-400B68EC9579}" presName="Name0" presStyleCnt="0">
        <dgm:presLayoutVars>
          <dgm:dir/>
          <dgm:animLvl val="lvl"/>
          <dgm:resizeHandles val="exact"/>
        </dgm:presLayoutVars>
      </dgm:prSet>
      <dgm:spPr/>
    </dgm:pt>
    <dgm:pt modelId="{9B3CEF5E-D8A5-3F43-84FE-6C8C912CE9D4}" type="pres">
      <dgm:prSet presAssocID="{0102505F-10EC-A042-9173-0D938B3A74DF}" presName="parTxOnly" presStyleLbl="node1" presStyleIdx="0" presStyleCnt="4">
        <dgm:presLayoutVars>
          <dgm:chMax val="0"/>
          <dgm:chPref val="0"/>
          <dgm:bulletEnabled val="1"/>
        </dgm:presLayoutVars>
      </dgm:prSet>
      <dgm:spPr/>
      <dgm:t>
        <a:bodyPr/>
        <a:lstStyle/>
        <a:p>
          <a:endParaRPr lang="es-ES_tradnl"/>
        </a:p>
      </dgm:t>
    </dgm:pt>
    <dgm:pt modelId="{C0DD10C6-24FD-7048-8AFF-010756F026F9}" type="pres">
      <dgm:prSet presAssocID="{48897047-60C2-A54D-AA55-4302BAB20551}" presName="parTxOnlySpace" presStyleCnt="0"/>
      <dgm:spPr/>
    </dgm:pt>
    <dgm:pt modelId="{C3C49D9D-D7D6-5A40-98C9-7C31D43EEDFA}" type="pres">
      <dgm:prSet presAssocID="{F71CBE2F-ACAF-944C-ABFF-D18BF32451AA}" presName="parTxOnly" presStyleLbl="node1" presStyleIdx="1" presStyleCnt="4">
        <dgm:presLayoutVars>
          <dgm:chMax val="0"/>
          <dgm:chPref val="0"/>
          <dgm:bulletEnabled val="1"/>
        </dgm:presLayoutVars>
      </dgm:prSet>
      <dgm:spPr/>
      <dgm:t>
        <a:bodyPr/>
        <a:lstStyle/>
        <a:p>
          <a:endParaRPr lang="es-ES_tradnl"/>
        </a:p>
      </dgm:t>
    </dgm:pt>
    <dgm:pt modelId="{9530A2BD-40AD-0F4C-AE48-AF9A57A5BEEE}" type="pres">
      <dgm:prSet presAssocID="{486A4F6A-C87D-2848-825B-49A4F77C1D42}" presName="parTxOnlySpace" presStyleCnt="0"/>
      <dgm:spPr/>
    </dgm:pt>
    <dgm:pt modelId="{D3A6889C-179C-7641-97C0-265390988266}" type="pres">
      <dgm:prSet presAssocID="{8CB419D2-AAD9-6241-BAE6-EE52E5576C8A}" presName="parTxOnly" presStyleLbl="node1" presStyleIdx="2" presStyleCnt="4">
        <dgm:presLayoutVars>
          <dgm:chMax val="0"/>
          <dgm:chPref val="0"/>
          <dgm:bulletEnabled val="1"/>
        </dgm:presLayoutVars>
      </dgm:prSet>
      <dgm:spPr/>
      <dgm:t>
        <a:bodyPr/>
        <a:lstStyle/>
        <a:p>
          <a:endParaRPr lang="es-ES_tradnl"/>
        </a:p>
      </dgm:t>
    </dgm:pt>
    <dgm:pt modelId="{1785FA3D-60AD-7B48-B3C3-A9D5699D859A}" type="pres">
      <dgm:prSet presAssocID="{D1FDF7CF-22E2-2E41-B420-16B16E0A18FB}" presName="parTxOnlySpace" presStyleCnt="0"/>
      <dgm:spPr/>
    </dgm:pt>
    <dgm:pt modelId="{27948B7A-2F95-6D48-89D2-36B5F4FC075C}" type="pres">
      <dgm:prSet presAssocID="{297122DB-C658-6541-9A78-9B4C583B16BF}" presName="parTxOnly" presStyleLbl="node1" presStyleIdx="3" presStyleCnt="4">
        <dgm:presLayoutVars>
          <dgm:chMax val="0"/>
          <dgm:chPref val="0"/>
          <dgm:bulletEnabled val="1"/>
        </dgm:presLayoutVars>
      </dgm:prSet>
      <dgm:spPr/>
      <dgm:t>
        <a:bodyPr/>
        <a:lstStyle/>
        <a:p>
          <a:endParaRPr lang="es-ES_tradnl"/>
        </a:p>
      </dgm:t>
    </dgm:pt>
  </dgm:ptLst>
  <dgm:cxnLst>
    <dgm:cxn modelId="{A2DBF838-392A-E945-8814-6304BF300156}" srcId="{08FB1BCE-77C8-AA42-AA2A-400B68EC9579}" destId="{8CB419D2-AAD9-6241-BAE6-EE52E5576C8A}" srcOrd="2" destOrd="0" parTransId="{BC9CFA78-ED9D-9446-B46F-91BE3C258AA7}" sibTransId="{D1FDF7CF-22E2-2E41-B420-16B16E0A18FB}"/>
    <dgm:cxn modelId="{2430D1AD-F3A6-3F46-9A21-A8029A7859DC}" type="presOf" srcId="{8CB419D2-AAD9-6241-BAE6-EE52E5576C8A}" destId="{D3A6889C-179C-7641-97C0-265390988266}" srcOrd="0" destOrd="0" presId="urn:microsoft.com/office/officeart/2005/8/layout/chevron1"/>
    <dgm:cxn modelId="{ED6C3AA6-9D30-1841-BDBF-6C41566E9A77}" type="presOf" srcId="{0102505F-10EC-A042-9173-0D938B3A74DF}" destId="{9B3CEF5E-D8A5-3F43-84FE-6C8C912CE9D4}" srcOrd="0" destOrd="0" presId="urn:microsoft.com/office/officeart/2005/8/layout/chevron1"/>
    <dgm:cxn modelId="{E065EBBE-1A6F-2A4D-BB14-C619E01802A9}" type="presOf" srcId="{297122DB-C658-6541-9A78-9B4C583B16BF}" destId="{27948B7A-2F95-6D48-89D2-36B5F4FC075C}" srcOrd="0" destOrd="0" presId="urn:microsoft.com/office/officeart/2005/8/layout/chevron1"/>
    <dgm:cxn modelId="{57CB9717-AF5A-954F-A724-955411149CD9}" srcId="{08FB1BCE-77C8-AA42-AA2A-400B68EC9579}" destId="{0102505F-10EC-A042-9173-0D938B3A74DF}" srcOrd="0" destOrd="0" parTransId="{40889C8E-9BFF-0047-B19E-1D6C24EC99D9}" sibTransId="{48897047-60C2-A54D-AA55-4302BAB20551}"/>
    <dgm:cxn modelId="{74467CE3-9DF7-C945-8D11-171D7F631886}" type="presOf" srcId="{F71CBE2F-ACAF-944C-ABFF-D18BF32451AA}" destId="{C3C49D9D-D7D6-5A40-98C9-7C31D43EEDFA}" srcOrd="0" destOrd="0" presId="urn:microsoft.com/office/officeart/2005/8/layout/chevron1"/>
    <dgm:cxn modelId="{6C328258-1C00-3F4F-B1B0-B7EAD75E3B3B}" srcId="{08FB1BCE-77C8-AA42-AA2A-400B68EC9579}" destId="{297122DB-C658-6541-9A78-9B4C583B16BF}" srcOrd="3" destOrd="0" parTransId="{D21DAC3C-A9A1-5447-8C2D-2F50EFD9D350}" sibTransId="{E0A0F850-7AB7-5B4F-8721-2D67D80BCDEE}"/>
    <dgm:cxn modelId="{A56B93DD-3B0A-F844-8B83-E9D0177282FB}" srcId="{08FB1BCE-77C8-AA42-AA2A-400B68EC9579}" destId="{F71CBE2F-ACAF-944C-ABFF-D18BF32451AA}" srcOrd="1" destOrd="0" parTransId="{1CA98E75-0ED6-9142-9FB7-B2E661ADE151}" sibTransId="{486A4F6A-C87D-2848-825B-49A4F77C1D42}"/>
    <dgm:cxn modelId="{1C0FBF16-A3D0-344B-BBBE-20152C066D82}" type="presOf" srcId="{08FB1BCE-77C8-AA42-AA2A-400B68EC9579}" destId="{0D4171E1-BC21-124E-ABED-8D5B519B959E}" srcOrd="0" destOrd="0" presId="urn:microsoft.com/office/officeart/2005/8/layout/chevron1"/>
    <dgm:cxn modelId="{AA1B6CB9-06DC-6B4F-91DE-4119242B7780}" type="presParOf" srcId="{0D4171E1-BC21-124E-ABED-8D5B519B959E}" destId="{9B3CEF5E-D8A5-3F43-84FE-6C8C912CE9D4}" srcOrd="0" destOrd="0" presId="urn:microsoft.com/office/officeart/2005/8/layout/chevron1"/>
    <dgm:cxn modelId="{A423CEFE-883C-8B4C-B470-EB636C7B1158}" type="presParOf" srcId="{0D4171E1-BC21-124E-ABED-8D5B519B959E}" destId="{C0DD10C6-24FD-7048-8AFF-010756F026F9}" srcOrd="1" destOrd="0" presId="urn:microsoft.com/office/officeart/2005/8/layout/chevron1"/>
    <dgm:cxn modelId="{9834B008-138C-414E-BF79-84B1A2603D13}" type="presParOf" srcId="{0D4171E1-BC21-124E-ABED-8D5B519B959E}" destId="{C3C49D9D-D7D6-5A40-98C9-7C31D43EEDFA}" srcOrd="2" destOrd="0" presId="urn:microsoft.com/office/officeart/2005/8/layout/chevron1"/>
    <dgm:cxn modelId="{8F52CFDE-C2D4-FE44-845D-FA60E71C277E}" type="presParOf" srcId="{0D4171E1-BC21-124E-ABED-8D5B519B959E}" destId="{9530A2BD-40AD-0F4C-AE48-AF9A57A5BEEE}" srcOrd="3" destOrd="0" presId="urn:microsoft.com/office/officeart/2005/8/layout/chevron1"/>
    <dgm:cxn modelId="{E84F87CF-352A-C948-9519-EA79354EDBF0}" type="presParOf" srcId="{0D4171E1-BC21-124E-ABED-8D5B519B959E}" destId="{D3A6889C-179C-7641-97C0-265390988266}" srcOrd="4" destOrd="0" presId="urn:microsoft.com/office/officeart/2005/8/layout/chevron1"/>
    <dgm:cxn modelId="{2DC4DC49-D1B1-694B-AF45-C7C8F1313834}" type="presParOf" srcId="{0D4171E1-BC21-124E-ABED-8D5B519B959E}" destId="{1785FA3D-60AD-7B48-B3C3-A9D5699D859A}" srcOrd="5" destOrd="0" presId="urn:microsoft.com/office/officeart/2005/8/layout/chevron1"/>
    <dgm:cxn modelId="{1E86A585-E6B4-2A45-BF9E-C41FCEC64C26}" type="presParOf" srcId="{0D4171E1-BC21-124E-ABED-8D5B519B959E}" destId="{27948B7A-2F95-6D48-89D2-36B5F4FC075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77F0A8-B8A3-7245-B70A-B25E95CAC0D4}"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s-ES_tradnl"/>
        </a:p>
      </dgm:t>
    </dgm:pt>
    <dgm:pt modelId="{4D386C73-144B-3A40-AE85-DB7343CE56E1}">
      <dgm:prSet phldrT="[Text]">
        <dgm:style>
          <a:lnRef idx="1">
            <a:schemeClr val="dk1"/>
          </a:lnRef>
          <a:fillRef idx="2">
            <a:schemeClr val="dk1"/>
          </a:fillRef>
          <a:effectRef idx="1">
            <a:schemeClr val="dk1"/>
          </a:effectRef>
          <a:fontRef idx="minor">
            <a:schemeClr val="dk1"/>
          </a:fontRef>
        </dgm:style>
      </dgm:prSet>
      <dgm:spPr/>
      <dgm:t>
        <a:bodyPr/>
        <a:lstStyle/>
        <a:p>
          <a:r>
            <a:rPr lang="es-ES_tradnl" dirty="0" smtClean="0"/>
            <a:t>Rehabilitación Integral</a:t>
          </a:r>
          <a:endParaRPr lang="es-ES_tradnl" dirty="0"/>
        </a:p>
      </dgm:t>
    </dgm:pt>
    <dgm:pt modelId="{179D8F7E-98F5-0D45-BA69-4804D50A08BB}" type="parTrans" cxnId="{3EE44293-128F-994D-BB48-F3234B91C75D}">
      <dgm:prSet/>
      <dgm:spPr/>
      <dgm:t>
        <a:bodyPr/>
        <a:lstStyle/>
        <a:p>
          <a:endParaRPr lang="es-ES_tradnl"/>
        </a:p>
      </dgm:t>
    </dgm:pt>
    <dgm:pt modelId="{F03A81E2-FE2F-894A-9CA0-83BC12B1A8D7}" type="sibTrans" cxnId="{3EE44293-128F-994D-BB48-F3234B91C75D}">
      <dgm:prSet/>
      <dgm:spPr/>
      <dgm:t>
        <a:bodyPr/>
        <a:lstStyle/>
        <a:p>
          <a:endParaRPr lang="es-ES_tradnl"/>
        </a:p>
      </dgm:t>
    </dgm:pt>
    <dgm:pt modelId="{61427A70-A514-784C-91AD-7CC13DB5CC55}">
      <dgm:prSet phldrT="[Text]">
        <dgm:style>
          <a:lnRef idx="1">
            <a:schemeClr val="dk1"/>
          </a:lnRef>
          <a:fillRef idx="2">
            <a:schemeClr val="dk1"/>
          </a:fillRef>
          <a:effectRef idx="1">
            <a:schemeClr val="dk1"/>
          </a:effectRef>
          <a:fontRef idx="minor">
            <a:schemeClr val="dk1"/>
          </a:fontRef>
        </dgm:style>
      </dgm:prSet>
      <dgm:spPr/>
      <dgm:t>
        <a:bodyPr/>
        <a:lstStyle/>
        <a:p>
          <a:r>
            <a:rPr lang="es-ES_tradnl" dirty="0" smtClean="0"/>
            <a:t>Prevención de Discapacidad</a:t>
          </a:r>
          <a:endParaRPr lang="es-ES_tradnl" dirty="0"/>
        </a:p>
      </dgm:t>
    </dgm:pt>
    <dgm:pt modelId="{1E52067B-65D3-6840-A72D-624F8D21C11C}" type="parTrans" cxnId="{835DA553-71BD-6640-8468-15ADF5CC5C9E}">
      <dgm:prSet>
        <dgm:style>
          <a:lnRef idx="3">
            <a:schemeClr val="dk1"/>
          </a:lnRef>
          <a:fillRef idx="0">
            <a:schemeClr val="dk1"/>
          </a:fillRef>
          <a:effectRef idx="2">
            <a:schemeClr val="dk1"/>
          </a:effectRef>
          <a:fontRef idx="minor">
            <a:schemeClr val="tx1"/>
          </a:fontRef>
        </dgm:style>
      </dgm:prSet>
      <dgm:spPr/>
      <dgm:t>
        <a:bodyPr/>
        <a:lstStyle/>
        <a:p>
          <a:endParaRPr lang="es-ES_tradnl"/>
        </a:p>
      </dgm:t>
    </dgm:pt>
    <dgm:pt modelId="{752824CD-0135-2B47-891F-8F44DD02F499}" type="sibTrans" cxnId="{835DA553-71BD-6640-8468-15ADF5CC5C9E}">
      <dgm:prSet/>
      <dgm:spPr/>
      <dgm:t>
        <a:bodyPr/>
        <a:lstStyle/>
        <a:p>
          <a:endParaRPr lang="es-ES_tradnl"/>
        </a:p>
      </dgm:t>
    </dgm:pt>
    <dgm:pt modelId="{F6B5DBD0-62EC-DC4E-9435-90E151C625AF}">
      <dgm:prSet phldrT="[Text]">
        <dgm:style>
          <a:lnRef idx="1">
            <a:schemeClr val="dk1"/>
          </a:lnRef>
          <a:fillRef idx="2">
            <a:schemeClr val="dk1"/>
          </a:fillRef>
          <a:effectRef idx="1">
            <a:schemeClr val="dk1"/>
          </a:effectRef>
          <a:fontRef idx="minor">
            <a:schemeClr val="dk1"/>
          </a:fontRef>
        </dgm:style>
      </dgm:prSet>
      <dgm:spPr/>
      <dgm:t>
        <a:bodyPr/>
        <a:lstStyle/>
        <a:p>
          <a:r>
            <a:rPr lang="es-ES_tradnl" dirty="0" smtClean="0"/>
            <a:t>Rehabilitación Institucional</a:t>
          </a:r>
          <a:endParaRPr lang="es-ES_tradnl" dirty="0"/>
        </a:p>
      </dgm:t>
    </dgm:pt>
    <dgm:pt modelId="{D185A4C8-B838-5841-912F-8E1904926CF1}" type="parTrans" cxnId="{58A29045-27B1-3F4F-AD6C-A64084C5DF22}">
      <dgm:prSet>
        <dgm:style>
          <a:lnRef idx="3">
            <a:schemeClr val="dk1"/>
          </a:lnRef>
          <a:fillRef idx="0">
            <a:schemeClr val="dk1"/>
          </a:fillRef>
          <a:effectRef idx="2">
            <a:schemeClr val="dk1"/>
          </a:effectRef>
          <a:fontRef idx="minor">
            <a:schemeClr val="tx1"/>
          </a:fontRef>
        </dgm:style>
      </dgm:prSet>
      <dgm:spPr/>
      <dgm:t>
        <a:bodyPr/>
        <a:lstStyle/>
        <a:p>
          <a:endParaRPr lang="es-ES_tradnl"/>
        </a:p>
      </dgm:t>
    </dgm:pt>
    <dgm:pt modelId="{A493EE74-3824-7442-ADC5-CDEB07922B6A}" type="sibTrans" cxnId="{58A29045-27B1-3F4F-AD6C-A64084C5DF22}">
      <dgm:prSet/>
      <dgm:spPr/>
      <dgm:t>
        <a:bodyPr/>
        <a:lstStyle/>
        <a:p>
          <a:endParaRPr lang="es-ES_tradnl"/>
        </a:p>
      </dgm:t>
    </dgm:pt>
    <dgm:pt modelId="{753709AD-340D-9E4E-A2A5-6A8EC9756F6F}">
      <dgm:prSet phldrT="[Text]">
        <dgm:style>
          <a:lnRef idx="1">
            <a:schemeClr val="dk1"/>
          </a:lnRef>
          <a:fillRef idx="2">
            <a:schemeClr val="dk1"/>
          </a:fillRef>
          <a:effectRef idx="1">
            <a:schemeClr val="dk1"/>
          </a:effectRef>
          <a:fontRef idx="minor">
            <a:schemeClr val="dk1"/>
          </a:fontRef>
        </dgm:style>
      </dgm:prSet>
      <dgm:spPr/>
      <dgm:t>
        <a:bodyPr/>
        <a:lstStyle/>
        <a:p>
          <a:r>
            <a:rPr lang="es-ES_tradnl" dirty="0" smtClean="0"/>
            <a:t>Rehabilitación con Base Comunitaria</a:t>
          </a:r>
          <a:endParaRPr lang="es-ES_tradnl" dirty="0"/>
        </a:p>
      </dgm:t>
    </dgm:pt>
    <dgm:pt modelId="{0A65EE06-4D94-714F-8D6C-699CB3EA6F0D}" type="parTrans" cxnId="{01549522-ADE4-EC4B-9CE4-5A6413C2DEA2}">
      <dgm:prSet>
        <dgm:style>
          <a:lnRef idx="3">
            <a:schemeClr val="dk1"/>
          </a:lnRef>
          <a:fillRef idx="0">
            <a:schemeClr val="dk1"/>
          </a:fillRef>
          <a:effectRef idx="2">
            <a:schemeClr val="dk1"/>
          </a:effectRef>
          <a:fontRef idx="minor">
            <a:schemeClr val="tx1"/>
          </a:fontRef>
        </dgm:style>
      </dgm:prSet>
      <dgm:spPr/>
      <dgm:t>
        <a:bodyPr/>
        <a:lstStyle/>
        <a:p>
          <a:endParaRPr lang="es-ES_tradnl"/>
        </a:p>
      </dgm:t>
    </dgm:pt>
    <dgm:pt modelId="{655B971B-4222-CC42-934E-323BE5DFBCF8}" type="sibTrans" cxnId="{01549522-ADE4-EC4B-9CE4-5A6413C2DEA2}">
      <dgm:prSet/>
      <dgm:spPr/>
      <dgm:t>
        <a:bodyPr/>
        <a:lstStyle/>
        <a:p>
          <a:endParaRPr lang="es-ES_tradnl"/>
        </a:p>
      </dgm:t>
    </dgm:pt>
    <dgm:pt modelId="{B2FB8A0D-8BC4-9A42-BB4C-60D6987A40FC}" type="pres">
      <dgm:prSet presAssocID="{6177F0A8-B8A3-7245-B70A-B25E95CAC0D4}" presName="hierChild1" presStyleCnt="0">
        <dgm:presLayoutVars>
          <dgm:orgChart val="1"/>
          <dgm:chPref val="1"/>
          <dgm:dir/>
          <dgm:animOne val="branch"/>
          <dgm:animLvl val="lvl"/>
          <dgm:resizeHandles/>
        </dgm:presLayoutVars>
      </dgm:prSet>
      <dgm:spPr/>
      <dgm:t>
        <a:bodyPr/>
        <a:lstStyle/>
        <a:p>
          <a:endParaRPr lang="es-ES_tradnl"/>
        </a:p>
      </dgm:t>
    </dgm:pt>
    <dgm:pt modelId="{21D30303-0F1A-9445-B60C-5FDED9BFD256}" type="pres">
      <dgm:prSet presAssocID="{4D386C73-144B-3A40-AE85-DB7343CE56E1}" presName="hierRoot1" presStyleCnt="0">
        <dgm:presLayoutVars>
          <dgm:hierBranch val="init"/>
        </dgm:presLayoutVars>
      </dgm:prSet>
      <dgm:spPr/>
    </dgm:pt>
    <dgm:pt modelId="{B4327F8A-8DCF-0947-88A0-4A331EBEA784}" type="pres">
      <dgm:prSet presAssocID="{4D386C73-144B-3A40-AE85-DB7343CE56E1}" presName="rootComposite1" presStyleCnt="0"/>
      <dgm:spPr/>
    </dgm:pt>
    <dgm:pt modelId="{E12B17E7-91F8-C949-8B75-BB890B0D296B}" type="pres">
      <dgm:prSet presAssocID="{4D386C73-144B-3A40-AE85-DB7343CE56E1}" presName="rootText1" presStyleLbl="node0" presStyleIdx="0" presStyleCnt="1">
        <dgm:presLayoutVars>
          <dgm:chPref val="3"/>
        </dgm:presLayoutVars>
      </dgm:prSet>
      <dgm:spPr/>
      <dgm:t>
        <a:bodyPr/>
        <a:lstStyle/>
        <a:p>
          <a:endParaRPr lang="es-ES_tradnl"/>
        </a:p>
      </dgm:t>
    </dgm:pt>
    <dgm:pt modelId="{8ECD9EEE-BE78-134A-B61B-F3E0F4774405}" type="pres">
      <dgm:prSet presAssocID="{4D386C73-144B-3A40-AE85-DB7343CE56E1}" presName="rootConnector1" presStyleLbl="node1" presStyleIdx="0" presStyleCnt="0"/>
      <dgm:spPr/>
      <dgm:t>
        <a:bodyPr/>
        <a:lstStyle/>
        <a:p>
          <a:endParaRPr lang="es-ES_tradnl"/>
        </a:p>
      </dgm:t>
    </dgm:pt>
    <dgm:pt modelId="{E6ABCF03-B0DE-C646-90C9-8406EEE9D229}" type="pres">
      <dgm:prSet presAssocID="{4D386C73-144B-3A40-AE85-DB7343CE56E1}" presName="hierChild2" presStyleCnt="0"/>
      <dgm:spPr/>
    </dgm:pt>
    <dgm:pt modelId="{49D95899-A8ED-DC40-9CDC-ED0878110C78}" type="pres">
      <dgm:prSet presAssocID="{1E52067B-65D3-6840-A72D-624F8D21C11C}" presName="Name37" presStyleLbl="parChTrans1D2" presStyleIdx="0" presStyleCnt="3"/>
      <dgm:spPr/>
      <dgm:t>
        <a:bodyPr/>
        <a:lstStyle/>
        <a:p>
          <a:endParaRPr lang="es-ES_tradnl"/>
        </a:p>
      </dgm:t>
    </dgm:pt>
    <dgm:pt modelId="{741D3D1F-2FAE-E148-A579-EEB5D381E0C0}" type="pres">
      <dgm:prSet presAssocID="{61427A70-A514-784C-91AD-7CC13DB5CC55}" presName="hierRoot2" presStyleCnt="0">
        <dgm:presLayoutVars>
          <dgm:hierBranch val="init"/>
        </dgm:presLayoutVars>
      </dgm:prSet>
      <dgm:spPr/>
    </dgm:pt>
    <dgm:pt modelId="{F671CCD9-EB46-0946-B61C-E54A0A40DCEC}" type="pres">
      <dgm:prSet presAssocID="{61427A70-A514-784C-91AD-7CC13DB5CC55}" presName="rootComposite" presStyleCnt="0"/>
      <dgm:spPr/>
    </dgm:pt>
    <dgm:pt modelId="{0506B767-2C42-544C-B742-78EEB7D6F1DE}" type="pres">
      <dgm:prSet presAssocID="{61427A70-A514-784C-91AD-7CC13DB5CC55}" presName="rootText" presStyleLbl="node2" presStyleIdx="0" presStyleCnt="3">
        <dgm:presLayoutVars>
          <dgm:chPref val="3"/>
        </dgm:presLayoutVars>
      </dgm:prSet>
      <dgm:spPr/>
      <dgm:t>
        <a:bodyPr/>
        <a:lstStyle/>
        <a:p>
          <a:endParaRPr lang="es-ES_tradnl"/>
        </a:p>
      </dgm:t>
    </dgm:pt>
    <dgm:pt modelId="{0BA58725-ABD0-D646-B3CE-DE9CE45F878E}" type="pres">
      <dgm:prSet presAssocID="{61427A70-A514-784C-91AD-7CC13DB5CC55}" presName="rootConnector" presStyleLbl="node2" presStyleIdx="0" presStyleCnt="3"/>
      <dgm:spPr/>
      <dgm:t>
        <a:bodyPr/>
        <a:lstStyle/>
        <a:p>
          <a:endParaRPr lang="es-ES_tradnl"/>
        </a:p>
      </dgm:t>
    </dgm:pt>
    <dgm:pt modelId="{4F02BCDC-9D94-8F43-A3D1-33142D6A49F2}" type="pres">
      <dgm:prSet presAssocID="{61427A70-A514-784C-91AD-7CC13DB5CC55}" presName="hierChild4" presStyleCnt="0"/>
      <dgm:spPr/>
    </dgm:pt>
    <dgm:pt modelId="{347928C8-56C9-CA46-8861-A58089DFF3EB}" type="pres">
      <dgm:prSet presAssocID="{61427A70-A514-784C-91AD-7CC13DB5CC55}" presName="hierChild5" presStyleCnt="0"/>
      <dgm:spPr/>
    </dgm:pt>
    <dgm:pt modelId="{8A2E2C7F-8941-4E45-96C2-467245274C4F}" type="pres">
      <dgm:prSet presAssocID="{D185A4C8-B838-5841-912F-8E1904926CF1}" presName="Name37" presStyleLbl="parChTrans1D2" presStyleIdx="1" presStyleCnt="3"/>
      <dgm:spPr/>
      <dgm:t>
        <a:bodyPr/>
        <a:lstStyle/>
        <a:p>
          <a:endParaRPr lang="es-ES_tradnl"/>
        </a:p>
      </dgm:t>
    </dgm:pt>
    <dgm:pt modelId="{5BB8F1EF-ABBA-6E4C-BBED-F123DE5C3E39}" type="pres">
      <dgm:prSet presAssocID="{F6B5DBD0-62EC-DC4E-9435-90E151C625AF}" presName="hierRoot2" presStyleCnt="0">
        <dgm:presLayoutVars>
          <dgm:hierBranch val="init"/>
        </dgm:presLayoutVars>
      </dgm:prSet>
      <dgm:spPr/>
    </dgm:pt>
    <dgm:pt modelId="{9F6DB584-209C-484E-A19E-D9286BF3ACF3}" type="pres">
      <dgm:prSet presAssocID="{F6B5DBD0-62EC-DC4E-9435-90E151C625AF}" presName="rootComposite" presStyleCnt="0"/>
      <dgm:spPr/>
    </dgm:pt>
    <dgm:pt modelId="{957932F6-A7B7-3540-999A-A3CBE927AE64}" type="pres">
      <dgm:prSet presAssocID="{F6B5DBD0-62EC-DC4E-9435-90E151C625AF}" presName="rootText" presStyleLbl="node2" presStyleIdx="1" presStyleCnt="3">
        <dgm:presLayoutVars>
          <dgm:chPref val="3"/>
        </dgm:presLayoutVars>
      </dgm:prSet>
      <dgm:spPr/>
      <dgm:t>
        <a:bodyPr/>
        <a:lstStyle/>
        <a:p>
          <a:endParaRPr lang="es-ES_tradnl"/>
        </a:p>
      </dgm:t>
    </dgm:pt>
    <dgm:pt modelId="{F35AF179-7154-0544-96E1-461F48B58E9E}" type="pres">
      <dgm:prSet presAssocID="{F6B5DBD0-62EC-DC4E-9435-90E151C625AF}" presName="rootConnector" presStyleLbl="node2" presStyleIdx="1" presStyleCnt="3"/>
      <dgm:spPr/>
      <dgm:t>
        <a:bodyPr/>
        <a:lstStyle/>
        <a:p>
          <a:endParaRPr lang="es-ES_tradnl"/>
        </a:p>
      </dgm:t>
    </dgm:pt>
    <dgm:pt modelId="{233C5A4E-87A3-F54B-B565-A336152C8C93}" type="pres">
      <dgm:prSet presAssocID="{F6B5DBD0-62EC-DC4E-9435-90E151C625AF}" presName="hierChild4" presStyleCnt="0"/>
      <dgm:spPr/>
    </dgm:pt>
    <dgm:pt modelId="{145E87F8-DB44-BC40-9928-D4BB7F1325BA}" type="pres">
      <dgm:prSet presAssocID="{F6B5DBD0-62EC-DC4E-9435-90E151C625AF}" presName="hierChild5" presStyleCnt="0"/>
      <dgm:spPr/>
    </dgm:pt>
    <dgm:pt modelId="{90BC65A8-C083-AC42-B196-E747772837CF}" type="pres">
      <dgm:prSet presAssocID="{0A65EE06-4D94-714F-8D6C-699CB3EA6F0D}" presName="Name37" presStyleLbl="parChTrans1D2" presStyleIdx="2" presStyleCnt="3"/>
      <dgm:spPr/>
      <dgm:t>
        <a:bodyPr/>
        <a:lstStyle/>
        <a:p>
          <a:endParaRPr lang="es-ES_tradnl"/>
        </a:p>
      </dgm:t>
    </dgm:pt>
    <dgm:pt modelId="{DF4EC9C9-B294-FD43-91C1-CECA80F365DD}" type="pres">
      <dgm:prSet presAssocID="{753709AD-340D-9E4E-A2A5-6A8EC9756F6F}" presName="hierRoot2" presStyleCnt="0">
        <dgm:presLayoutVars>
          <dgm:hierBranch val="init"/>
        </dgm:presLayoutVars>
      </dgm:prSet>
      <dgm:spPr/>
    </dgm:pt>
    <dgm:pt modelId="{E22A7F7D-3588-644D-9EE7-84C7E85A30EC}" type="pres">
      <dgm:prSet presAssocID="{753709AD-340D-9E4E-A2A5-6A8EC9756F6F}" presName="rootComposite" presStyleCnt="0"/>
      <dgm:spPr/>
    </dgm:pt>
    <dgm:pt modelId="{8FD59EF5-BE92-6F4B-94F1-EE5B15631F7D}" type="pres">
      <dgm:prSet presAssocID="{753709AD-340D-9E4E-A2A5-6A8EC9756F6F}" presName="rootText" presStyleLbl="node2" presStyleIdx="2" presStyleCnt="3">
        <dgm:presLayoutVars>
          <dgm:chPref val="3"/>
        </dgm:presLayoutVars>
      </dgm:prSet>
      <dgm:spPr/>
      <dgm:t>
        <a:bodyPr/>
        <a:lstStyle/>
        <a:p>
          <a:endParaRPr lang="es-ES_tradnl"/>
        </a:p>
      </dgm:t>
    </dgm:pt>
    <dgm:pt modelId="{83DA49FF-15B2-3942-8F42-A277ADE47B6F}" type="pres">
      <dgm:prSet presAssocID="{753709AD-340D-9E4E-A2A5-6A8EC9756F6F}" presName="rootConnector" presStyleLbl="node2" presStyleIdx="2" presStyleCnt="3"/>
      <dgm:spPr/>
      <dgm:t>
        <a:bodyPr/>
        <a:lstStyle/>
        <a:p>
          <a:endParaRPr lang="es-ES_tradnl"/>
        </a:p>
      </dgm:t>
    </dgm:pt>
    <dgm:pt modelId="{6B946301-F503-D14B-9826-1CE358611AAF}" type="pres">
      <dgm:prSet presAssocID="{753709AD-340D-9E4E-A2A5-6A8EC9756F6F}" presName="hierChild4" presStyleCnt="0"/>
      <dgm:spPr/>
    </dgm:pt>
    <dgm:pt modelId="{636BA195-215A-6E42-9CB9-01D13E2DFCF3}" type="pres">
      <dgm:prSet presAssocID="{753709AD-340D-9E4E-A2A5-6A8EC9756F6F}" presName="hierChild5" presStyleCnt="0"/>
      <dgm:spPr/>
    </dgm:pt>
    <dgm:pt modelId="{D9E35185-EF31-8148-99EA-FE60155B1A29}" type="pres">
      <dgm:prSet presAssocID="{4D386C73-144B-3A40-AE85-DB7343CE56E1}" presName="hierChild3" presStyleCnt="0"/>
      <dgm:spPr/>
    </dgm:pt>
  </dgm:ptLst>
  <dgm:cxnLst>
    <dgm:cxn modelId="{3EE44293-128F-994D-BB48-F3234B91C75D}" srcId="{6177F0A8-B8A3-7245-B70A-B25E95CAC0D4}" destId="{4D386C73-144B-3A40-AE85-DB7343CE56E1}" srcOrd="0" destOrd="0" parTransId="{179D8F7E-98F5-0D45-BA69-4804D50A08BB}" sibTransId="{F03A81E2-FE2F-894A-9CA0-83BC12B1A8D7}"/>
    <dgm:cxn modelId="{1110D7A3-3838-3E4B-836B-B20436D560B2}" type="presOf" srcId="{F6B5DBD0-62EC-DC4E-9435-90E151C625AF}" destId="{F35AF179-7154-0544-96E1-461F48B58E9E}" srcOrd="1" destOrd="0" presId="urn:microsoft.com/office/officeart/2005/8/layout/orgChart1"/>
    <dgm:cxn modelId="{4B94BD30-830C-9244-82DC-01D894AC3E4D}" type="presOf" srcId="{4D386C73-144B-3A40-AE85-DB7343CE56E1}" destId="{8ECD9EEE-BE78-134A-B61B-F3E0F4774405}" srcOrd="1" destOrd="0" presId="urn:microsoft.com/office/officeart/2005/8/layout/orgChart1"/>
    <dgm:cxn modelId="{20F1D9CF-4093-9E47-B087-AD6C15E985C8}" type="presOf" srcId="{F6B5DBD0-62EC-DC4E-9435-90E151C625AF}" destId="{957932F6-A7B7-3540-999A-A3CBE927AE64}" srcOrd="0" destOrd="0" presId="urn:microsoft.com/office/officeart/2005/8/layout/orgChart1"/>
    <dgm:cxn modelId="{E71D0448-E1AE-624F-90CF-F388223C045A}" type="presOf" srcId="{D185A4C8-B838-5841-912F-8E1904926CF1}" destId="{8A2E2C7F-8941-4E45-96C2-467245274C4F}" srcOrd="0" destOrd="0" presId="urn:microsoft.com/office/officeart/2005/8/layout/orgChart1"/>
    <dgm:cxn modelId="{620D0112-E8ED-7340-BF79-4B96D80A51B4}" type="presOf" srcId="{1E52067B-65D3-6840-A72D-624F8D21C11C}" destId="{49D95899-A8ED-DC40-9CDC-ED0878110C78}" srcOrd="0" destOrd="0" presId="urn:microsoft.com/office/officeart/2005/8/layout/orgChart1"/>
    <dgm:cxn modelId="{01549522-ADE4-EC4B-9CE4-5A6413C2DEA2}" srcId="{4D386C73-144B-3A40-AE85-DB7343CE56E1}" destId="{753709AD-340D-9E4E-A2A5-6A8EC9756F6F}" srcOrd="2" destOrd="0" parTransId="{0A65EE06-4D94-714F-8D6C-699CB3EA6F0D}" sibTransId="{655B971B-4222-CC42-934E-323BE5DFBCF8}"/>
    <dgm:cxn modelId="{835DA553-71BD-6640-8468-15ADF5CC5C9E}" srcId="{4D386C73-144B-3A40-AE85-DB7343CE56E1}" destId="{61427A70-A514-784C-91AD-7CC13DB5CC55}" srcOrd="0" destOrd="0" parTransId="{1E52067B-65D3-6840-A72D-624F8D21C11C}" sibTransId="{752824CD-0135-2B47-891F-8F44DD02F499}"/>
    <dgm:cxn modelId="{8D13310D-A08A-6840-89F2-24F0064E94FB}" type="presOf" srcId="{0A65EE06-4D94-714F-8D6C-699CB3EA6F0D}" destId="{90BC65A8-C083-AC42-B196-E747772837CF}" srcOrd="0" destOrd="0" presId="urn:microsoft.com/office/officeart/2005/8/layout/orgChart1"/>
    <dgm:cxn modelId="{2C55A23B-582E-D54E-B6B8-7715BBE15B14}" type="presOf" srcId="{4D386C73-144B-3A40-AE85-DB7343CE56E1}" destId="{E12B17E7-91F8-C949-8B75-BB890B0D296B}" srcOrd="0" destOrd="0" presId="urn:microsoft.com/office/officeart/2005/8/layout/orgChart1"/>
    <dgm:cxn modelId="{1ED165BE-00D0-CC46-BFC8-D2D49B5B2FDA}" type="presOf" srcId="{753709AD-340D-9E4E-A2A5-6A8EC9756F6F}" destId="{83DA49FF-15B2-3942-8F42-A277ADE47B6F}" srcOrd="1" destOrd="0" presId="urn:microsoft.com/office/officeart/2005/8/layout/orgChart1"/>
    <dgm:cxn modelId="{58A29045-27B1-3F4F-AD6C-A64084C5DF22}" srcId="{4D386C73-144B-3A40-AE85-DB7343CE56E1}" destId="{F6B5DBD0-62EC-DC4E-9435-90E151C625AF}" srcOrd="1" destOrd="0" parTransId="{D185A4C8-B838-5841-912F-8E1904926CF1}" sibTransId="{A493EE74-3824-7442-ADC5-CDEB07922B6A}"/>
    <dgm:cxn modelId="{FD635EFC-2FA8-864F-B4AA-1A72A335DD12}" type="presOf" srcId="{61427A70-A514-784C-91AD-7CC13DB5CC55}" destId="{0BA58725-ABD0-D646-B3CE-DE9CE45F878E}" srcOrd="1" destOrd="0" presId="urn:microsoft.com/office/officeart/2005/8/layout/orgChart1"/>
    <dgm:cxn modelId="{A12CDEFF-1308-9E42-A834-20D2AABE2D45}" type="presOf" srcId="{6177F0A8-B8A3-7245-B70A-B25E95CAC0D4}" destId="{B2FB8A0D-8BC4-9A42-BB4C-60D6987A40FC}" srcOrd="0" destOrd="0" presId="urn:microsoft.com/office/officeart/2005/8/layout/orgChart1"/>
    <dgm:cxn modelId="{8B628C01-CF43-0546-9B5A-501488226F1C}" type="presOf" srcId="{61427A70-A514-784C-91AD-7CC13DB5CC55}" destId="{0506B767-2C42-544C-B742-78EEB7D6F1DE}" srcOrd="0" destOrd="0" presId="urn:microsoft.com/office/officeart/2005/8/layout/orgChart1"/>
    <dgm:cxn modelId="{8ECE1736-02C0-574C-8E80-F827869397E6}" type="presOf" srcId="{753709AD-340D-9E4E-A2A5-6A8EC9756F6F}" destId="{8FD59EF5-BE92-6F4B-94F1-EE5B15631F7D}" srcOrd="0" destOrd="0" presId="urn:microsoft.com/office/officeart/2005/8/layout/orgChart1"/>
    <dgm:cxn modelId="{B4FB3BEC-32D0-A64A-968A-5ECDE3249244}" type="presParOf" srcId="{B2FB8A0D-8BC4-9A42-BB4C-60D6987A40FC}" destId="{21D30303-0F1A-9445-B60C-5FDED9BFD256}" srcOrd="0" destOrd="0" presId="urn:microsoft.com/office/officeart/2005/8/layout/orgChart1"/>
    <dgm:cxn modelId="{1E6EFB39-9834-E94A-8094-CC08FFF10F81}" type="presParOf" srcId="{21D30303-0F1A-9445-B60C-5FDED9BFD256}" destId="{B4327F8A-8DCF-0947-88A0-4A331EBEA784}" srcOrd="0" destOrd="0" presId="urn:microsoft.com/office/officeart/2005/8/layout/orgChart1"/>
    <dgm:cxn modelId="{E7AAEBA8-3681-7349-A41C-64D0247BD5DE}" type="presParOf" srcId="{B4327F8A-8DCF-0947-88A0-4A331EBEA784}" destId="{E12B17E7-91F8-C949-8B75-BB890B0D296B}" srcOrd="0" destOrd="0" presId="urn:microsoft.com/office/officeart/2005/8/layout/orgChart1"/>
    <dgm:cxn modelId="{CC36E062-43DD-A343-B93D-8C9F1299BE1A}" type="presParOf" srcId="{B4327F8A-8DCF-0947-88A0-4A331EBEA784}" destId="{8ECD9EEE-BE78-134A-B61B-F3E0F4774405}" srcOrd="1" destOrd="0" presId="urn:microsoft.com/office/officeart/2005/8/layout/orgChart1"/>
    <dgm:cxn modelId="{BEDB722C-1B8B-7747-8CC9-68F7AE9C4093}" type="presParOf" srcId="{21D30303-0F1A-9445-B60C-5FDED9BFD256}" destId="{E6ABCF03-B0DE-C646-90C9-8406EEE9D229}" srcOrd="1" destOrd="0" presId="urn:microsoft.com/office/officeart/2005/8/layout/orgChart1"/>
    <dgm:cxn modelId="{56266D48-48FC-1240-95FE-77BF28EDE945}" type="presParOf" srcId="{E6ABCF03-B0DE-C646-90C9-8406EEE9D229}" destId="{49D95899-A8ED-DC40-9CDC-ED0878110C78}" srcOrd="0" destOrd="0" presId="urn:microsoft.com/office/officeart/2005/8/layout/orgChart1"/>
    <dgm:cxn modelId="{FE19A1CC-F996-0940-84EE-59C8406A2EC9}" type="presParOf" srcId="{E6ABCF03-B0DE-C646-90C9-8406EEE9D229}" destId="{741D3D1F-2FAE-E148-A579-EEB5D381E0C0}" srcOrd="1" destOrd="0" presId="urn:microsoft.com/office/officeart/2005/8/layout/orgChart1"/>
    <dgm:cxn modelId="{BF70C2C8-8422-5D46-99E1-3F7F74C5A3CB}" type="presParOf" srcId="{741D3D1F-2FAE-E148-A579-EEB5D381E0C0}" destId="{F671CCD9-EB46-0946-B61C-E54A0A40DCEC}" srcOrd="0" destOrd="0" presId="urn:microsoft.com/office/officeart/2005/8/layout/orgChart1"/>
    <dgm:cxn modelId="{1A932BF2-5145-694E-86BF-F60DFF910585}" type="presParOf" srcId="{F671CCD9-EB46-0946-B61C-E54A0A40DCEC}" destId="{0506B767-2C42-544C-B742-78EEB7D6F1DE}" srcOrd="0" destOrd="0" presId="urn:microsoft.com/office/officeart/2005/8/layout/orgChart1"/>
    <dgm:cxn modelId="{008C083B-0103-A740-92DA-7C0F961AF590}" type="presParOf" srcId="{F671CCD9-EB46-0946-B61C-E54A0A40DCEC}" destId="{0BA58725-ABD0-D646-B3CE-DE9CE45F878E}" srcOrd="1" destOrd="0" presId="urn:microsoft.com/office/officeart/2005/8/layout/orgChart1"/>
    <dgm:cxn modelId="{B1293579-280C-0F4C-922E-CB60B5E3D5F7}" type="presParOf" srcId="{741D3D1F-2FAE-E148-A579-EEB5D381E0C0}" destId="{4F02BCDC-9D94-8F43-A3D1-33142D6A49F2}" srcOrd="1" destOrd="0" presId="urn:microsoft.com/office/officeart/2005/8/layout/orgChart1"/>
    <dgm:cxn modelId="{9BF52071-2242-024C-A695-B447BBA93CAF}" type="presParOf" srcId="{741D3D1F-2FAE-E148-A579-EEB5D381E0C0}" destId="{347928C8-56C9-CA46-8861-A58089DFF3EB}" srcOrd="2" destOrd="0" presId="urn:microsoft.com/office/officeart/2005/8/layout/orgChart1"/>
    <dgm:cxn modelId="{71B7C242-AC5D-6041-AD6D-0F885B0DF70A}" type="presParOf" srcId="{E6ABCF03-B0DE-C646-90C9-8406EEE9D229}" destId="{8A2E2C7F-8941-4E45-96C2-467245274C4F}" srcOrd="2" destOrd="0" presId="urn:microsoft.com/office/officeart/2005/8/layout/orgChart1"/>
    <dgm:cxn modelId="{F9B855B5-6E20-F343-AB3E-B678BC935BB8}" type="presParOf" srcId="{E6ABCF03-B0DE-C646-90C9-8406EEE9D229}" destId="{5BB8F1EF-ABBA-6E4C-BBED-F123DE5C3E39}" srcOrd="3" destOrd="0" presId="urn:microsoft.com/office/officeart/2005/8/layout/orgChart1"/>
    <dgm:cxn modelId="{E413DC11-1576-4243-8865-15E7579705BB}" type="presParOf" srcId="{5BB8F1EF-ABBA-6E4C-BBED-F123DE5C3E39}" destId="{9F6DB584-209C-484E-A19E-D9286BF3ACF3}" srcOrd="0" destOrd="0" presId="urn:microsoft.com/office/officeart/2005/8/layout/orgChart1"/>
    <dgm:cxn modelId="{F8FC361F-B4DE-EF4D-B225-9936D44E35CD}" type="presParOf" srcId="{9F6DB584-209C-484E-A19E-D9286BF3ACF3}" destId="{957932F6-A7B7-3540-999A-A3CBE927AE64}" srcOrd="0" destOrd="0" presId="urn:microsoft.com/office/officeart/2005/8/layout/orgChart1"/>
    <dgm:cxn modelId="{46169C1A-B111-FB48-B9BD-A997550FEB3E}" type="presParOf" srcId="{9F6DB584-209C-484E-A19E-D9286BF3ACF3}" destId="{F35AF179-7154-0544-96E1-461F48B58E9E}" srcOrd="1" destOrd="0" presId="urn:microsoft.com/office/officeart/2005/8/layout/orgChart1"/>
    <dgm:cxn modelId="{06E12AEC-8EC5-E54A-8BFE-31B7CE199113}" type="presParOf" srcId="{5BB8F1EF-ABBA-6E4C-BBED-F123DE5C3E39}" destId="{233C5A4E-87A3-F54B-B565-A336152C8C93}" srcOrd="1" destOrd="0" presId="urn:microsoft.com/office/officeart/2005/8/layout/orgChart1"/>
    <dgm:cxn modelId="{D781C72D-0287-5D48-B536-E5E6EF5AC812}" type="presParOf" srcId="{5BB8F1EF-ABBA-6E4C-BBED-F123DE5C3E39}" destId="{145E87F8-DB44-BC40-9928-D4BB7F1325BA}" srcOrd="2" destOrd="0" presId="urn:microsoft.com/office/officeart/2005/8/layout/orgChart1"/>
    <dgm:cxn modelId="{FFE54020-8BDB-C642-B7FF-A08E8EBC964F}" type="presParOf" srcId="{E6ABCF03-B0DE-C646-90C9-8406EEE9D229}" destId="{90BC65A8-C083-AC42-B196-E747772837CF}" srcOrd="4" destOrd="0" presId="urn:microsoft.com/office/officeart/2005/8/layout/orgChart1"/>
    <dgm:cxn modelId="{530BC163-4E12-CF45-89F0-FE07D1F51A2E}" type="presParOf" srcId="{E6ABCF03-B0DE-C646-90C9-8406EEE9D229}" destId="{DF4EC9C9-B294-FD43-91C1-CECA80F365DD}" srcOrd="5" destOrd="0" presId="urn:microsoft.com/office/officeart/2005/8/layout/orgChart1"/>
    <dgm:cxn modelId="{B9E18816-AE24-B241-8A96-EAFFCAAE32D1}" type="presParOf" srcId="{DF4EC9C9-B294-FD43-91C1-CECA80F365DD}" destId="{E22A7F7D-3588-644D-9EE7-84C7E85A30EC}" srcOrd="0" destOrd="0" presId="urn:microsoft.com/office/officeart/2005/8/layout/orgChart1"/>
    <dgm:cxn modelId="{6B28C109-03F9-4945-A7B2-3374DF079F63}" type="presParOf" srcId="{E22A7F7D-3588-644D-9EE7-84C7E85A30EC}" destId="{8FD59EF5-BE92-6F4B-94F1-EE5B15631F7D}" srcOrd="0" destOrd="0" presId="urn:microsoft.com/office/officeart/2005/8/layout/orgChart1"/>
    <dgm:cxn modelId="{71D15F14-6871-5946-A946-DB05FD529145}" type="presParOf" srcId="{E22A7F7D-3588-644D-9EE7-84C7E85A30EC}" destId="{83DA49FF-15B2-3942-8F42-A277ADE47B6F}" srcOrd="1" destOrd="0" presId="urn:microsoft.com/office/officeart/2005/8/layout/orgChart1"/>
    <dgm:cxn modelId="{906D66F3-2F74-CA4E-9945-13980195D28B}" type="presParOf" srcId="{DF4EC9C9-B294-FD43-91C1-CECA80F365DD}" destId="{6B946301-F503-D14B-9826-1CE358611AAF}" srcOrd="1" destOrd="0" presId="urn:microsoft.com/office/officeart/2005/8/layout/orgChart1"/>
    <dgm:cxn modelId="{38327DCE-755A-8D48-BEB0-5B1DE25358BC}" type="presParOf" srcId="{DF4EC9C9-B294-FD43-91C1-CECA80F365DD}" destId="{636BA195-215A-6E42-9CB9-01D13E2DFCF3}" srcOrd="2" destOrd="0" presId="urn:microsoft.com/office/officeart/2005/8/layout/orgChart1"/>
    <dgm:cxn modelId="{8E1721E9-4547-EA4E-8A30-C14868626995}" type="presParOf" srcId="{21D30303-0F1A-9445-B60C-5FDED9BFD256}" destId="{D9E35185-EF31-8148-99EA-FE60155B1A2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173EB7-2A1D-E24F-8907-E1A680770CC6}"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s-ES_tradnl"/>
        </a:p>
      </dgm:t>
    </dgm:pt>
    <dgm:pt modelId="{F1D61D80-F7AF-F447-A655-F2C5BA857E96}">
      <dgm:prSet phldrT="[Tex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r>
            <a:rPr lang="es-ES_tradnl" dirty="0" smtClean="0"/>
            <a:t>RBC</a:t>
          </a:r>
          <a:endParaRPr lang="es-ES_tradnl" dirty="0"/>
        </a:p>
      </dgm:t>
    </dgm:pt>
    <dgm:pt modelId="{ADE843AF-7E9A-4F41-B6D2-0573DA6E8A77}" type="parTrans" cxnId="{F9C397CC-43EB-8140-8A03-6EF9465097BD}">
      <dgm:prSet/>
      <dgm:spPr/>
      <dgm:t>
        <a:bodyPr/>
        <a:lstStyle/>
        <a:p>
          <a:endParaRPr lang="es-ES_tradnl"/>
        </a:p>
      </dgm:t>
    </dgm:pt>
    <dgm:pt modelId="{EB36AF7E-E414-4A4F-B240-4BAF64259681}" type="sibTrans" cxnId="{F9C397CC-43EB-8140-8A03-6EF9465097BD}">
      <dgm:prSet/>
      <dgm:spPr/>
      <dgm:t>
        <a:bodyPr/>
        <a:lstStyle/>
        <a:p>
          <a:endParaRPr lang="es-ES_tradnl"/>
        </a:p>
      </dgm:t>
    </dgm:pt>
    <dgm:pt modelId="{7F4B0583-AEFA-7446-8DDF-44FBA3A023C0}">
      <dgm:prSet phldrT="[Tex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r>
            <a:rPr lang="es-ES_tradnl" dirty="0" smtClean="0"/>
            <a:t>CCR</a:t>
          </a:r>
          <a:endParaRPr lang="es-ES_tradnl" dirty="0"/>
        </a:p>
      </dgm:t>
    </dgm:pt>
    <dgm:pt modelId="{386FDAFA-BEDF-124F-805D-6CD2C9D9FD62}" type="parTrans" cxnId="{90616E36-0F35-B14F-9510-C94DB098A4C9}">
      <dgm:prSe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endParaRPr lang="es-ES_tradnl"/>
        </a:p>
      </dgm:t>
    </dgm:pt>
    <dgm:pt modelId="{2FBBC627-53CA-6548-A043-512499ABBC18}" type="sibTrans" cxnId="{90616E36-0F35-B14F-9510-C94DB098A4C9}">
      <dgm:prSet/>
      <dgm:spPr/>
      <dgm:t>
        <a:bodyPr/>
        <a:lstStyle/>
        <a:p>
          <a:endParaRPr lang="es-ES_tradnl"/>
        </a:p>
      </dgm:t>
    </dgm:pt>
    <dgm:pt modelId="{68716341-1570-124D-AE32-5271BBF1C639}">
      <dgm:prSet phldrT="[Tex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r>
            <a:rPr lang="es-ES_tradnl" dirty="0" smtClean="0"/>
            <a:t>Participación Comunidad</a:t>
          </a:r>
          <a:endParaRPr lang="es-ES_tradnl" dirty="0"/>
        </a:p>
      </dgm:t>
    </dgm:pt>
    <dgm:pt modelId="{00FAEE2C-8567-BA46-BB51-0E96E1997ED4}" type="parTrans" cxnId="{516EF632-3F1E-114F-A76A-DAC263B5C083}">
      <dgm:prSe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endParaRPr lang="es-ES_tradnl"/>
        </a:p>
      </dgm:t>
    </dgm:pt>
    <dgm:pt modelId="{78895615-FBC7-AF41-BF1F-2092407D4E4D}" type="sibTrans" cxnId="{516EF632-3F1E-114F-A76A-DAC263B5C083}">
      <dgm:prSet/>
      <dgm:spPr/>
      <dgm:t>
        <a:bodyPr/>
        <a:lstStyle/>
        <a:p>
          <a:endParaRPr lang="es-ES_tradnl"/>
        </a:p>
      </dgm:t>
    </dgm:pt>
    <dgm:pt modelId="{48F8E43A-0C79-0940-B9A5-ABD92468906A}">
      <dgm:prSet phldrT="[Tex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r>
            <a:rPr lang="es-ES_tradnl" dirty="0" smtClean="0"/>
            <a:t>Enfoque Familiar</a:t>
          </a:r>
          <a:endParaRPr lang="es-ES_tradnl" dirty="0"/>
        </a:p>
      </dgm:t>
    </dgm:pt>
    <dgm:pt modelId="{E9D34E1C-65EF-564D-87CD-72A62A7E2086}" type="parTrans" cxnId="{8CD5B3B2-C5FE-8845-B2AD-A1570CFB0F59}">
      <dgm:prSe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endParaRPr lang="es-ES_tradnl"/>
        </a:p>
      </dgm:t>
    </dgm:pt>
    <dgm:pt modelId="{7A9B59F9-95E6-DD4B-B3F1-9D3798B1A57E}" type="sibTrans" cxnId="{8CD5B3B2-C5FE-8845-B2AD-A1570CFB0F59}">
      <dgm:prSet/>
      <dgm:spPr/>
      <dgm:t>
        <a:bodyPr/>
        <a:lstStyle/>
        <a:p>
          <a:endParaRPr lang="es-ES_tradnl"/>
        </a:p>
      </dgm:t>
    </dgm:pt>
    <dgm:pt modelId="{96AA65B4-DF00-4D4D-8667-2A9E3BD19BDB}">
      <dgm:prSet phldrT="[Tex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r>
            <a:rPr lang="es-ES_tradnl" dirty="0" smtClean="0"/>
            <a:t>Articulación de Red</a:t>
          </a:r>
          <a:endParaRPr lang="es-ES_tradnl" dirty="0"/>
        </a:p>
      </dgm:t>
    </dgm:pt>
    <dgm:pt modelId="{0DBF6321-B5EC-3C48-8D0D-A74E6D3DF19D}" type="parTrans" cxnId="{B84946BE-D72F-9540-BF52-F28B159B1260}">
      <dgm:prSe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endParaRPr lang="es-ES_tradnl"/>
        </a:p>
      </dgm:t>
    </dgm:pt>
    <dgm:pt modelId="{ADF63225-586F-524F-97DB-EE69DA6E5E38}" type="sibTrans" cxnId="{B84946BE-D72F-9540-BF52-F28B159B1260}">
      <dgm:prSet/>
      <dgm:spPr/>
      <dgm:t>
        <a:bodyPr/>
        <a:lstStyle/>
        <a:p>
          <a:endParaRPr lang="es-ES_tradnl"/>
        </a:p>
      </dgm:t>
    </dgm:pt>
    <dgm:pt modelId="{C7325CCB-4257-0C4D-92B2-3D3B92467B5D}">
      <dgm:prSet phldrT="[Tex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r>
            <a:rPr lang="es-ES_tradnl" dirty="0" smtClean="0"/>
            <a:t>Educación de Grupos</a:t>
          </a:r>
          <a:endParaRPr lang="es-ES_tradnl" dirty="0"/>
        </a:p>
      </dgm:t>
    </dgm:pt>
    <dgm:pt modelId="{73B39CA2-61DA-CE45-A3BA-0CA8F43E3D30}" type="parTrans" cxnId="{68A6FCE2-0A99-C74B-B8AA-102076D89C8F}">
      <dgm:prSe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endParaRPr lang="es-ES_tradnl"/>
        </a:p>
      </dgm:t>
    </dgm:pt>
    <dgm:pt modelId="{F8489BA5-C323-0B4D-9500-A34FA501F9E5}" type="sibTrans" cxnId="{68A6FCE2-0A99-C74B-B8AA-102076D89C8F}">
      <dgm:prSet/>
      <dgm:spPr/>
      <dgm:t>
        <a:bodyPr/>
        <a:lstStyle/>
        <a:p>
          <a:endParaRPr lang="es-ES_tradnl"/>
        </a:p>
      </dgm:t>
    </dgm:pt>
    <dgm:pt modelId="{29453596-81BE-EF48-BCDD-0B3D17816615}">
      <dgm:prSet phldrT="[Tex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r>
            <a:rPr lang="es-ES_tradnl" dirty="0" smtClean="0"/>
            <a:t>Inclusión Social</a:t>
          </a:r>
          <a:endParaRPr lang="es-ES_tradnl" dirty="0"/>
        </a:p>
      </dgm:t>
    </dgm:pt>
    <dgm:pt modelId="{E6756648-D00F-0748-85DC-A4C2AB14C079}" type="parTrans" cxnId="{81887122-4FD5-2A44-8336-11F25C2C5C09}">
      <dgm:prSet>
        <dgm:style>
          <a:lnRef idx="2">
            <a:schemeClr val="accent2"/>
          </a:lnRef>
          <a:fillRef idx="1">
            <a:schemeClr val="lt1"/>
          </a:fillRef>
          <a:effectRef idx="0">
            <a:schemeClr val="accent2"/>
          </a:effectRef>
          <a:fontRef idx="minor">
            <a:schemeClr val="dk1"/>
          </a:fontRef>
        </dgm:style>
      </dgm:prSet>
      <dgm:spPr>
        <a:ln>
          <a:solidFill>
            <a:srgbClr val="800000"/>
          </a:solidFill>
        </a:ln>
      </dgm:spPr>
      <dgm:t>
        <a:bodyPr/>
        <a:lstStyle/>
        <a:p>
          <a:endParaRPr lang="es-ES_tradnl"/>
        </a:p>
      </dgm:t>
    </dgm:pt>
    <dgm:pt modelId="{19D29797-2111-0A4F-8EFE-5F269B5191F9}" type="sibTrans" cxnId="{81887122-4FD5-2A44-8336-11F25C2C5C09}">
      <dgm:prSet/>
      <dgm:spPr/>
      <dgm:t>
        <a:bodyPr/>
        <a:lstStyle/>
        <a:p>
          <a:endParaRPr lang="es-ES_tradnl"/>
        </a:p>
      </dgm:t>
    </dgm:pt>
    <dgm:pt modelId="{A6E4AD6C-452A-2345-A10E-67A90B30E7D0}" type="pres">
      <dgm:prSet presAssocID="{64173EB7-2A1D-E24F-8907-E1A680770CC6}" presName="cycle" presStyleCnt="0">
        <dgm:presLayoutVars>
          <dgm:chMax val="1"/>
          <dgm:dir/>
          <dgm:animLvl val="ctr"/>
          <dgm:resizeHandles val="exact"/>
        </dgm:presLayoutVars>
      </dgm:prSet>
      <dgm:spPr/>
      <dgm:t>
        <a:bodyPr/>
        <a:lstStyle/>
        <a:p>
          <a:endParaRPr lang="es-ES_tradnl"/>
        </a:p>
      </dgm:t>
    </dgm:pt>
    <dgm:pt modelId="{6874EEE6-31EF-7A42-8283-CCBAD5D0DBC5}" type="pres">
      <dgm:prSet presAssocID="{F1D61D80-F7AF-F447-A655-F2C5BA857E96}" presName="centerShape" presStyleLbl="node0" presStyleIdx="0" presStyleCnt="1"/>
      <dgm:spPr/>
      <dgm:t>
        <a:bodyPr/>
        <a:lstStyle/>
        <a:p>
          <a:endParaRPr lang="es-ES_tradnl"/>
        </a:p>
      </dgm:t>
    </dgm:pt>
    <dgm:pt modelId="{BEF3D88F-F2A3-2649-9603-E49B099259F4}" type="pres">
      <dgm:prSet presAssocID="{386FDAFA-BEDF-124F-805D-6CD2C9D9FD62}" presName="Name9" presStyleLbl="parChTrans1D2" presStyleIdx="0" presStyleCnt="6"/>
      <dgm:spPr/>
      <dgm:t>
        <a:bodyPr/>
        <a:lstStyle/>
        <a:p>
          <a:endParaRPr lang="es-ES_tradnl"/>
        </a:p>
      </dgm:t>
    </dgm:pt>
    <dgm:pt modelId="{785D9C01-851F-294A-A66C-6D474C29219F}" type="pres">
      <dgm:prSet presAssocID="{386FDAFA-BEDF-124F-805D-6CD2C9D9FD62}" presName="connTx" presStyleLbl="parChTrans1D2" presStyleIdx="0" presStyleCnt="6"/>
      <dgm:spPr/>
      <dgm:t>
        <a:bodyPr/>
        <a:lstStyle/>
        <a:p>
          <a:endParaRPr lang="es-ES_tradnl"/>
        </a:p>
      </dgm:t>
    </dgm:pt>
    <dgm:pt modelId="{A13E9D26-B7CB-C542-8D5B-B124745A9187}" type="pres">
      <dgm:prSet presAssocID="{7F4B0583-AEFA-7446-8DDF-44FBA3A023C0}" presName="node" presStyleLbl="node1" presStyleIdx="0" presStyleCnt="6">
        <dgm:presLayoutVars>
          <dgm:bulletEnabled val="1"/>
        </dgm:presLayoutVars>
      </dgm:prSet>
      <dgm:spPr/>
      <dgm:t>
        <a:bodyPr/>
        <a:lstStyle/>
        <a:p>
          <a:endParaRPr lang="es-ES_tradnl"/>
        </a:p>
      </dgm:t>
    </dgm:pt>
    <dgm:pt modelId="{2466C35C-8F2D-C148-8F02-4BE51FF10CC3}" type="pres">
      <dgm:prSet presAssocID="{00FAEE2C-8567-BA46-BB51-0E96E1997ED4}" presName="Name9" presStyleLbl="parChTrans1D2" presStyleIdx="1" presStyleCnt="6"/>
      <dgm:spPr/>
      <dgm:t>
        <a:bodyPr/>
        <a:lstStyle/>
        <a:p>
          <a:endParaRPr lang="es-ES_tradnl"/>
        </a:p>
      </dgm:t>
    </dgm:pt>
    <dgm:pt modelId="{89FBD811-056D-894D-B349-1C396A75348E}" type="pres">
      <dgm:prSet presAssocID="{00FAEE2C-8567-BA46-BB51-0E96E1997ED4}" presName="connTx" presStyleLbl="parChTrans1D2" presStyleIdx="1" presStyleCnt="6"/>
      <dgm:spPr/>
      <dgm:t>
        <a:bodyPr/>
        <a:lstStyle/>
        <a:p>
          <a:endParaRPr lang="es-ES_tradnl"/>
        </a:p>
      </dgm:t>
    </dgm:pt>
    <dgm:pt modelId="{83B3DFEE-885C-9C47-9636-8DD07D9F1499}" type="pres">
      <dgm:prSet presAssocID="{68716341-1570-124D-AE32-5271BBF1C639}" presName="node" presStyleLbl="node1" presStyleIdx="1" presStyleCnt="6">
        <dgm:presLayoutVars>
          <dgm:bulletEnabled val="1"/>
        </dgm:presLayoutVars>
      </dgm:prSet>
      <dgm:spPr/>
      <dgm:t>
        <a:bodyPr/>
        <a:lstStyle/>
        <a:p>
          <a:endParaRPr lang="es-ES_tradnl"/>
        </a:p>
      </dgm:t>
    </dgm:pt>
    <dgm:pt modelId="{A00AA8AD-EE7F-1147-BF0D-E347B81F180B}" type="pres">
      <dgm:prSet presAssocID="{E9D34E1C-65EF-564D-87CD-72A62A7E2086}" presName="Name9" presStyleLbl="parChTrans1D2" presStyleIdx="2" presStyleCnt="6"/>
      <dgm:spPr/>
      <dgm:t>
        <a:bodyPr/>
        <a:lstStyle/>
        <a:p>
          <a:endParaRPr lang="es-ES_tradnl"/>
        </a:p>
      </dgm:t>
    </dgm:pt>
    <dgm:pt modelId="{B296E0CA-ECAA-684A-B698-39FC12C2B280}" type="pres">
      <dgm:prSet presAssocID="{E9D34E1C-65EF-564D-87CD-72A62A7E2086}" presName="connTx" presStyleLbl="parChTrans1D2" presStyleIdx="2" presStyleCnt="6"/>
      <dgm:spPr/>
      <dgm:t>
        <a:bodyPr/>
        <a:lstStyle/>
        <a:p>
          <a:endParaRPr lang="es-ES_tradnl"/>
        </a:p>
      </dgm:t>
    </dgm:pt>
    <dgm:pt modelId="{0DE594B7-0492-2442-AF03-C7300542F5B9}" type="pres">
      <dgm:prSet presAssocID="{48F8E43A-0C79-0940-B9A5-ABD92468906A}" presName="node" presStyleLbl="node1" presStyleIdx="2" presStyleCnt="6">
        <dgm:presLayoutVars>
          <dgm:bulletEnabled val="1"/>
        </dgm:presLayoutVars>
      </dgm:prSet>
      <dgm:spPr/>
      <dgm:t>
        <a:bodyPr/>
        <a:lstStyle/>
        <a:p>
          <a:endParaRPr lang="es-ES_tradnl"/>
        </a:p>
      </dgm:t>
    </dgm:pt>
    <dgm:pt modelId="{58A68492-89C4-5A4D-92E6-1DF1EE7242EF}" type="pres">
      <dgm:prSet presAssocID="{0DBF6321-B5EC-3C48-8D0D-A74E6D3DF19D}" presName="Name9" presStyleLbl="parChTrans1D2" presStyleIdx="3" presStyleCnt="6"/>
      <dgm:spPr/>
      <dgm:t>
        <a:bodyPr/>
        <a:lstStyle/>
        <a:p>
          <a:endParaRPr lang="es-ES_tradnl"/>
        </a:p>
      </dgm:t>
    </dgm:pt>
    <dgm:pt modelId="{A6430BA3-2DD8-9541-A902-7F88DC93DB56}" type="pres">
      <dgm:prSet presAssocID="{0DBF6321-B5EC-3C48-8D0D-A74E6D3DF19D}" presName="connTx" presStyleLbl="parChTrans1D2" presStyleIdx="3" presStyleCnt="6"/>
      <dgm:spPr/>
      <dgm:t>
        <a:bodyPr/>
        <a:lstStyle/>
        <a:p>
          <a:endParaRPr lang="es-ES_tradnl"/>
        </a:p>
      </dgm:t>
    </dgm:pt>
    <dgm:pt modelId="{C2613448-93EA-D44D-AF71-1213BBE8385E}" type="pres">
      <dgm:prSet presAssocID="{96AA65B4-DF00-4D4D-8667-2A9E3BD19BDB}" presName="node" presStyleLbl="node1" presStyleIdx="3" presStyleCnt="6">
        <dgm:presLayoutVars>
          <dgm:bulletEnabled val="1"/>
        </dgm:presLayoutVars>
      </dgm:prSet>
      <dgm:spPr/>
      <dgm:t>
        <a:bodyPr/>
        <a:lstStyle/>
        <a:p>
          <a:endParaRPr lang="es-ES_tradnl"/>
        </a:p>
      </dgm:t>
    </dgm:pt>
    <dgm:pt modelId="{23D74612-C4CA-F94E-B471-E8CC7FAFFC2E}" type="pres">
      <dgm:prSet presAssocID="{73B39CA2-61DA-CE45-A3BA-0CA8F43E3D30}" presName="Name9" presStyleLbl="parChTrans1D2" presStyleIdx="4" presStyleCnt="6"/>
      <dgm:spPr/>
      <dgm:t>
        <a:bodyPr/>
        <a:lstStyle/>
        <a:p>
          <a:endParaRPr lang="es-ES_tradnl"/>
        </a:p>
      </dgm:t>
    </dgm:pt>
    <dgm:pt modelId="{526D5696-E205-874E-A304-006734C7F9A6}" type="pres">
      <dgm:prSet presAssocID="{73B39CA2-61DA-CE45-A3BA-0CA8F43E3D30}" presName="connTx" presStyleLbl="parChTrans1D2" presStyleIdx="4" presStyleCnt="6"/>
      <dgm:spPr/>
      <dgm:t>
        <a:bodyPr/>
        <a:lstStyle/>
        <a:p>
          <a:endParaRPr lang="es-ES_tradnl"/>
        </a:p>
      </dgm:t>
    </dgm:pt>
    <dgm:pt modelId="{6864C263-C642-1848-BBD9-93877BC6E3C5}" type="pres">
      <dgm:prSet presAssocID="{C7325CCB-4257-0C4D-92B2-3D3B92467B5D}" presName="node" presStyleLbl="node1" presStyleIdx="4" presStyleCnt="6">
        <dgm:presLayoutVars>
          <dgm:bulletEnabled val="1"/>
        </dgm:presLayoutVars>
      </dgm:prSet>
      <dgm:spPr/>
      <dgm:t>
        <a:bodyPr/>
        <a:lstStyle/>
        <a:p>
          <a:endParaRPr lang="es-ES_tradnl"/>
        </a:p>
      </dgm:t>
    </dgm:pt>
    <dgm:pt modelId="{68C6AE97-0E2A-7140-930F-05E4BAA1C437}" type="pres">
      <dgm:prSet presAssocID="{E6756648-D00F-0748-85DC-A4C2AB14C079}" presName="Name9" presStyleLbl="parChTrans1D2" presStyleIdx="5" presStyleCnt="6"/>
      <dgm:spPr/>
      <dgm:t>
        <a:bodyPr/>
        <a:lstStyle/>
        <a:p>
          <a:endParaRPr lang="es-ES_tradnl"/>
        </a:p>
      </dgm:t>
    </dgm:pt>
    <dgm:pt modelId="{40F24159-8694-C94E-8868-C0671C1ABE42}" type="pres">
      <dgm:prSet presAssocID="{E6756648-D00F-0748-85DC-A4C2AB14C079}" presName="connTx" presStyleLbl="parChTrans1D2" presStyleIdx="5" presStyleCnt="6"/>
      <dgm:spPr/>
      <dgm:t>
        <a:bodyPr/>
        <a:lstStyle/>
        <a:p>
          <a:endParaRPr lang="es-ES_tradnl"/>
        </a:p>
      </dgm:t>
    </dgm:pt>
    <dgm:pt modelId="{7886DBD1-C02B-7A4A-84DA-775857CD637F}" type="pres">
      <dgm:prSet presAssocID="{29453596-81BE-EF48-BCDD-0B3D17816615}" presName="node" presStyleLbl="node1" presStyleIdx="5" presStyleCnt="6">
        <dgm:presLayoutVars>
          <dgm:bulletEnabled val="1"/>
        </dgm:presLayoutVars>
      </dgm:prSet>
      <dgm:spPr/>
      <dgm:t>
        <a:bodyPr/>
        <a:lstStyle/>
        <a:p>
          <a:endParaRPr lang="es-ES_tradnl"/>
        </a:p>
      </dgm:t>
    </dgm:pt>
  </dgm:ptLst>
  <dgm:cxnLst>
    <dgm:cxn modelId="{81887122-4FD5-2A44-8336-11F25C2C5C09}" srcId="{F1D61D80-F7AF-F447-A655-F2C5BA857E96}" destId="{29453596-81BE-EF48-BCDD-0B3D17816615}" srcOrd="5" destOrd="0" parTransId="{E6756648-D00F-0748-85DC-A4C2AB14C079}" sibTransId="{19D29797-2111-0A4F-8EFE-5F269B5191F9}"/>
    <dgm:cxn modelId="{3E5F2BEE-BEAF-DD4E-8AF1-274DDAB8674E}" type="presOf" srcId="{00FAEE2C-8567-BA46-BB51-0E96E1997ED4}" destId="{2466C35C-8F2D-C148-8F02-4BE51FF10CC3}" srcOrd="0" destOrd="0" presId="urn:microsoft.com/office/officeart/2005/8/layout/radial1"/>
    <dgm:cxn modelId="{C1ECB304-4E56-204C-83E3-7002BF8C9313}" type="presOf" srcId="{E6756648-D00F-0748-85DC-A4C2AB14C079}" destId="{68C6AE97-0E2A-7140-930F-05E4BAA1C437}" srcOrd="0" destOrd="0" presId="urn:microsoft.com/office/officeart/2005/8/layout/radial1"/>
    <dgm:cxn modelId="{90616E36-0F35-B14F-9510-C94DB098A4C9}" srcId="{F1D61D80-F7AF-F447-A655-F2C5BA857E96}" destId="{7F4B0583-AEFA-7446-8DDF-44FBA3A023C0}" srcOrd="0" destOrd="0" parTransId="{386FDAFA-BEDF-124F-805D-6CD2C9D9FD62}" sibTransId="{2FBBC627-53CA-6548-A043-512499ABBC18}"/>
    <dgm:cxn modelId="{74F3B94C-0E71-5F4F-AE5A-72ED36BE0CF6}" type="presOf" srcId="{96AA65B4-DF00-4D4D-8667-2A9E3BD19BDB}" destId="{C2613448-93EA-D44D-AF71-1213BBE8385E}" srcOrd="0" destOrd="0" presId="urn:microsoft.com/office/officeart/2005/8/layout/radial1"/>
    <dgm:cxn modelId="{FFA7E595-F7EB-0641-8583-5B00D1BFF549}" type="presOf" srcId="{386FDAFA-BEDF-124F-805D-6CD2C9D9FD62}" destId="{785D9C01-851F-294A-A66C-6D474C29219F}" srcOrd="1" destOrd="0" presId="urn:microsoft.com/office/officeart/2005/8/layout/radial1"/>
    <dgm:cxn modelId="{11AE90C2-0BED-6B4E-8FFB-EFB90AB08063}" type="presOf" srcId="{C7325CCB-4257-0C4D-92B2-3D3B92467B5D}" destId="{6864C263-C642-1848-BBD9-93877BC6E3C5}" srcOrd="0" destOrd="0" presId="urn:microsoft.com/office/officeart/2005/8/layout/radial1"/>
    <dgm:cxn modelId="{CD2DF63E-3802-AC45-90A4-954A85E6620E}" type="presOf" srcId="{E6756648-D00F-0748-85DC-A4C2AB14C079}" destId="{40F24159-8694-C94E-8868-C0671C1ABE42}" srcOrd="1" destOrd="0" presId="urn:microsoft.com/office/officeart/2005/8/layout/radial1"/>
    <dgm:cxn modelId="{E1828BC4-28CF-534E-B526-663ACB2D23CD}" type="presOf" srcId="{64173EB7-2A1D-E24F-8907-E1A680770CC6}" destId="{A6E4AD6C-452A-2345-A10E-67A90B30E7D0}" srcOrd="0" destOrd="0" presId="urn:microsoft.com/office/officeart/2005/8/layout/radial1"/>
    <dgm:cxn modelId="{AE83B11D-018E-8E4C-81EB-3D6A3C27CDAE}" type="presOf" srcId="{F1D61D80-F7AF-F447-A655-F2C5BA857E96}" destId="{6874EEE6-31EF-7A42-8283-CCBAD5D0DBC5}" srcOrd="0" destOrd="0" presId="urn:microsoft.com/office/officeart/2005/8/layout/radial1"/>
    <dgm:cxn modelId="{8CD5B3B2-C5FE-8845-B2AD-A1570CFB0F59}" srcId="{F1D61D80-F7AF-F447-A655-F2C5BA857E96}" destId="{48F8E43A-0C79-0940-B9A5-ABD92468906A}" srcOrd="2" destOrd="0" parTransId="{E9D34E1C-65EF-564D-87CD-72A62A7E2086}" sibTransId="{7A9B59F9-95E6-DD4B-B3F1-9D3798B1A57E}"/>
    <dgm:cxn modelId="{031ED103-876F-C049-9137-5F3223768F7B}" type="presOf" srcId="{386FDAFA-BEDF-124F-805D-6CD2C9D9FD62}" destId="{BEF3D88F-F2A3-2649-9603-E49B099259F4}" srcOrd="0" destOrd="0" presId="urn:microsoft.com/office/officeart/2005/8/layout/radial1"/>
    <dgm:cxn modelId="{D49AF7DB-4BA5-B042-8193-49B5CD800CAD}" type="presOf" srcId="{00FAEE2C-8567-BA46-BB51-0E96E1997ED4}" destId="{89FBD811-056D-894D-B349-1C396A75348E}" srcOrd="1" destOrd="0" presId="urn:microsoft.com/office/officeart/2005/8/layout/radial1"/>
    <dgm:cxn modelId="{FEE7BF6A-B65D-1E4B-B337-C32686A00CCB}" type="presOf" srcId="{0DBF6321-B5EC-3C48-8D0D-A74E6D3DF19D}" destId="{58A68492-89C4-5A4D-92E6-1DF1EE7242EF}" srcOrd="0" destOrd="0" presId="urn:microsoft.com/office/officeart/2005/8/layout/radial1"/>
    <dgm:cxn modelId="{EEABBF4F-6988-BB44-BB96-6B84D249EF5E}" type="presOf" srcId="{E9D34E1C-65EF-564D-87CD-72A62A7E2086}" destId="{B296E0CA-ECAA-684A-B698-39FC12C2B280}" srcOrd="1" destOrd="0" presId="urn:microsoft.com/office/officeart/2005/8/layout/radial1"/>
    <dgm:cxn modelId="{B84946BE-D72F-9540-BF52-F28B159B1260}" srcId="{F1D61D80-F7AF-F447-A655-F2C5BA857E96}" destId="{96AA65B4-DF00-4D4D-8667-2A9E3BD19BDB}" srcOrd="3" destOrd="0" parTransId="{0DBF6321-B5EC-3C48-8D0D-A74E6D3DF19D}" sibTransId="{ADF63225-586F-524F-97DB-EE69DA6E5E38}"/>
    <dgm:cxn modelId="{F6F10709-B968-2049-A8FA-CEA2DEE9A38E}" type="presOf" srcId="{0DBF6321-B5EC-3C48-8D0D-A74E6D3DF19D}" destId="{A6430BA3-2DD8-9541-A902-7F88DC93DB56}" srcOrd="1" destOrd="0" presId="urn:microsoft.com/office/officeart/2005/8/layout/radial1"/>
    <dgm:cxn modelId="{516EF632-3F1E-114F-A76A-DAC263B5C083}" srcId="{F1D61D80-F7AF-F447-A655-F2C5BA857E96}" destId="{68716341-1570-124D-AE32-5271BBF1C639}" srcOrd="1" destOrd="0" parTransId="{00FAEE2C-8567-BA46-BB51-0E96E1997ED4}" sibTransId="{78895615-FBC7-AF41-BF1F-2092407D4E4D}"/>
    <dgm:cxn modelId="{CE1ECB92-763D-CE46-AE55-72286B93F9E5}" type="presOf" srcId="{7F4B0583-AEFA-7446-8DDF-44FBA3A023C0}" destId="{A13E9D26-B7CB-C542-8D5B-B124745A9187}" srcOrd="0" destOrd="0" presId="urn:microsoft.com/office/officeart/2005/8/layout/radial1"/>
    <dgm:cxn modelId="{7EFE150D-40C9-E64B-A987-64ACD5870120}" type="presOf" srcId="{E9D34E1C-65EF-564D-87CD-72A62A7E2086}" destId="{A00AA8AD-EE7F-1147-BF0D-E347B81F180B}" srcOrd="0" destOrd="0" presId="urn:microsoft.com/office/officeart/2005/8/layout/radial1"/>
    <dgm:cxn modelId="{E396E623-6F46-DF42-A758-039595B7F813}" type="presOf" srcId="{48F8E43A-0C79-0940-B9A5-ABD92468906A}" destId="{0DE594B7-0492-2442-AF03-C7300542F5B9}" srcOrd="0" destOrd="0" presId="urn:microsoft.com/office/officeart/2005/8/layout/radial1"/>
    <dgm:cxn modelId="{9C42F508-6D73-7245-9B75-4BD9C9EDA43A}" type="presOf" srcId="{73B39CA2-61DA-CE45-A3BA-0CA8F43E3D30}" destId="{526D5696-E205-874E-A304-006734C7F9A6}" srcOrd="1" destOrd="0" presId="urn:microsoft.com/office/officeart/2005/8/layout/radial1"/>
    <dgm:cxn modelId="{68A6FCE2-0A99-C74B-B8AA-102076D89C8F}" srcId="{F1D61D80-F7AF-F447-A655-F2C5BA857E96}" destId="{C7325CCB-4257-0C4D-92B2-3D3B92467B5D}" srcOrd="4" destOrd="0" parTransId="{73B39CA2-61DA-CE45-A3BA-0CA8F43E3D30}" sibTransId="{F8489BA5-C323-0B4D-9500-A34FA501F9E5}"/>
    <dgm:cxn modelId="{0AED0C5E-DDF8-3A48-86D8-D89B0E72E0EE}" type="presOf" srcId="{68716341-1570-124D-AE32-5271BBF1C639}" destId="{83B3DFEE-885C-9C47-9636-8DD07D9F1499}" srcOrd="0" destOrd="0" presId="urn:microsoft.com/office/officeart/2005/8/layout/radial1"/>
    <dgm:cxn modelId="{C7AE282E-E6C3-834B-8D2A-6209765A055C}" type="presOf" srcId="{29453596-81BE-EF48-BCDD-0B3D17816615}" destId="{7886DBD1-C02B-7A4A-84DA-775857CD637F}" srcOrd="0" destOrd="0" presId="urn:microsoft.com/office/officeart/2005/8/layout/radial1"/>
    <dgm:cxn modelId="{F9C397CC-43EB-8140-8A03-6EF9465097BD}" srcId="{64173EB7-2A1D-E24F-8907-E1A680770CC6}" destId="{F1D61D80-F7AF-F447-A655-F2C5BA857E96}" srcOrd="0" destOrd="0" parTransId="{ADE843AF-7E9A-4F41-B6D2-0573DA6E8A77}" sibTransId="{EB36AF7E-E414-4A4F-B240-4BAF64259681}"/>
    <dgm:cxn modelId="{C74BDA9E-07C5-6D4B-8138-A8F37E0CFEEA}" type="presOf" srcId="{73B39CA2-61DA-CE45-A3BA-0CA8F43E3D30}" destId="{23D74612-C4CA-F94E-B471-E8CC7FAFFC2E}" srcOrd="0" destOrd="0" presId="urn:microsoft.com/office/officeart/2005/8/layout/radial1"/>
    <dgm:cxn modelId="{AA2DD260-9EDE-C84D-B035-8C32622C5A24}" type="presParOf" srcId="{A6E4AD6C-452A-2345-A10E-67A90B30E7D0}" destId="{6874EEE6-31EF-7A42-8283-CCBAD5D0DBC5}" srcOrd="0" destOrd="0" presId="urn:microsoft.com/office/officeart/2005/8/layout/radial1"/>
    <dgm:cxn modelId="{0383E61A-9841-D341-94B4-555925566710}" type="presParOf" srcId="{A6E4AD6C-452A-2345-A10E-67A90B30E7D0}" destId="{BEF3D88F-F2A3-2649-9603-E49B099259F4}" srcOrd="1" destOrd="0" presId="urn:microsoft.com/office/officeart/2005/8/layout/radial1"/>
    <dgm:cxn modelId="{B7ECDC79-20C5-5D4C-8A3E-12D8123E060F}" type="presParOf" srcId="{BEF3D88F-F2A3-2649-9603-E49B099259F4}" destId="{785D9C01-851F-294A-A66C-6D474C29219F}" srcOrd="0" destOrd="0" presId="urn:microsoft.com/office/officeart/2005/8/layout/radial1"/>
    <dgm:cxn modelId="{BCE2819F-1A16-7B41-B561-115881544557}" type="presParOf" srcId="{A6E4AD6C-452A-2345-A10E-67A90B30E7D0}" destId="{A13E9D26-B7CB-C542-8D5B-B124745A9187}" srcOrd="2" destOrd="0" presId="urn:microsoft.com/office/officeart/2005/8/layout/radial1"/>
    <dgm:cxn modelId="{9531051D-D619-8D46-9C05-F42DE7EBAAAF}" type="presParOf" srcId="{A6E4AD6C-452A-2345-A10E-67A90B30E7D0}" destId="{2466C35C-8F2D-C148-8F02-4BE51FF10CC3}" srcOrd="3" destOrd="0" presId="urn:microsoft.com/office/officeart/2005/8/layout/radial1"/>
    <dgm:cxn modelId="{77F923C1-5054-3D43-9AD8-30947C3393BA}" type="presParOf" srcId="{2466C35C-8F2D-C148-8F02-4BE51FF10CC3}" destId="{89FBD811-056D-894D-B349-1C396A75348E}" srcOrd="0" destOrd="0" presId="urn:microsoft.com/office/officeart/2005/8/layout/radial1"/>
    <dgm:cxn modelId="{0A35BF13-8D90-A848-A22D-3136857816B4}" type="presParOf" srcId="{A6E4AD6C-452A-2345-A10E-67A90B30E7D0}" destId="{83B3DFEE-885C-9C47-9636-8DD07D9F1499}" srcOrd="4" destOrd="0" presId="urn:microsoft.com/office/officeart/2005/8/layout/radial1"/>
    <dgm:cxn modelId="{8386DDAD-56B9-C943-8972-3ABC5065FA99}" type="presParOf" srcId="{A6E4AD6C-452A-2345-A10E-67A90B30E7D0}" destId="{A00AA8AD-EE7F-1147-BF0D-E347B81F180B}" srcOrd="5" destOrd="0" presId="urn:microsoft.com/office/officeart/2005/8/layout/radial1"/>
    <dgm:cxn modelId="{58708779-F320-154E-B86C-A2912E7833EC}" type="presParOf" srcId="{A00AA8AD-EE7F-1147-BF0D-E347B81F180B}" destId="{B296E0CA-ECAA-684A-B698-39FC12C2B280}" srcOrd="0" destOrd="0" presId="urn:microsoft.com/office/officeart/2005/8/layout/radial1"/>
    <dgm:cxn modelId="{518D7C9A-D634-9249-8767-E744D1BD4B59}" type="presParOf" srcId="{A6E4AD6C-452A-2345-A10E-67A90B30E7D0}" destId="{0DE594B7-0492-2442-AF03-C7300542F5B9}" srcOrd="6" destOrd="0" presId="urn:microsoft.com/office/officeart/2005/8/layout/radial1"/>
    <dgm:cxn modelId="{B7ABBA1C-A306-D746-B28F-34BBE935247E}" type="presParOf" srcId="{A6E4AD6C-452A-2345-A10E-67A90B30E7D0}" destId="{58A68492-89C4-5A4D-92E6-1DF1EE7242EF}" srcOrd="7" destOrd="0" presId="urn:microsoft.com/office/officeart/2005/8/layout/radial1"/>
    <dgm:cxn modelId="{89043DD9-9C3B-E845-B97C-DA68335E02FA}" type="presParOf" srcId="{58A68492-89C4-5A4D-92E6-1DF1EE7242EF}" destId="{A6430BA3-2DD8-9541-A902-7F88DC93DB56}" srcOrd="0" destOrd="0" presId="urn:microsoft.com/office/officeart/2005/8/layout/radial1"/>
    <dgm:cxn modelId="{BB75465D-AA75-934C-82B8-BFB6275A737A}" type="presParOf" srcId="{A6E4AD6C-452A-2345-A10E-67A90B30E7D0}" destId="{C2613448-93EA-D44D-AF71-1213BBE8385E}" srcOrd="8" destOrd="0" presId="urn:microsoft.com/office/officeart/2005/8/layout/radial1"/>
    <dgm:cxn modelId="{F011342D-6D28-A74B-9B74-6302F5CAEA5A}" type="presParOf" srcId="{A6E4AD6C-452A-2345-A10E-67A90B30E7D0}" destId="{23D74612-C4CA-F94E-B471-E8CC7FAFFC2E}" srcOrd="9" destOrd="0" presId="urn:microsoft.com/office/officeart/2005/8/layout/radial1"/>
    <dgm:cxn modelId="{12B21031-B44A-024A-A358-E82089526F9C}" type="presParOf" srcId="{23D74612-C4CA-F94E-B471-E8CC7FAFFC2E}" destId="{526D5696-E205-874E-A304-006734C7F9A6}" srcOrd="0" destOrd="0" presId="urn:microsoft.com/office/officeart/2005/8/layout/radial1"/>
    <dgm:cxn modelId="{908DF54E-33D8-8347-A159-462613DC405E}" type="presParOf" srcId="{A6E4AD6C-452A-2345-A10E-67A90B30E7D0}" destId="{6864C263-C642-1848-BBD9-93877BC6E3C5}" srcOrd="10" destOrd="0" presId="urn:microsoft.com/office/officeart/2005/8/layout/radial1"/>
    <dgm:cxn modelId="{3A016B13-5771-C147-8EE0-97C80B906E97}" type="presParOf" srcId="{A6E4AD6C-452A-2345-A10E-67A90B30E7D0}" destId="{68C6AE97-0E2A-7140-930F-05E4BAA1C437}" srcOrd="11" destOrd="0" presId="urn:microsoft.com/office/officeart/2005/8/layout/radial1"/>
    <dgm:cxn modelId="{C2603AFD-47B7-2641-8014-A8CC7BB427A6}" type="presParOf" srcId="{68C6AE97-0E2A-7140-930F-05E4BAA1C437}" destId="{40F24159-8694-C94E-8868-C0671C1ABE42}" srcOrd="0" destOrd="0" presId="urn:microsoft.com/office/officeart/2005/8/layout/radial1"/>
    <dgm:cxn modelId="{2F5DDA84-FADF-1D40-96C1-F9C71281F37C}" type="presParOf" srcId="{A6E4AD6C-452A-2345-A10E-67A90B30E7D0}" destId="{7886DBD1-C02B-7A4A-84DA-775857CD637F}"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9C8A1-B68D-1E4D-86F7-296189E1F944}" type="datetimeFigureOut">
              <a:rPr lang="en-US" smtClean="0"/>
              <a:t>9/26/2014</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5FEA4-E3D2-1845-AF55-2769B5CAFC35}" type="slidenum">
              <a:rPr lang="es-ES_tradnl" smtClean="0"/>
              <a:t>‹Nº›</a:t>
            </a:fld>
            <a:endParaRPr lang="es-ES_tradnl"/>
          </a:p>
        </p:txBody>
      </p:sp>
    </p:spTree>
    <p:extLst>
      <p:ext uri="{BB962C8B-B14F-4D97-AF65-F5344CB8AC3E}">
        <p14:creationId xmlns:p14="http://schemas.microsoft.com/office/powerpoint/2010/main" val="29425701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CDDM:</a:t>
            </a:r>
            <a:r>
              <a:rPr lang="es-ES_tradnl" baseline="0" dirty="0" smtClean="0"/>
              <a:t> </a:t>
            </a:r>
            <a:r>
              <a:rPr lang="es-ES_tradnl" sz="1200" kern="1200" dirty="0" err="1" smtClean="0">
                <a:solidFill>
                  <a:schemeClr val="tx1"/>
                </a:solidFill>
                <a:effectLst/>
                <a:latin typeface="+mn-lt"/>
                <a:ea typeface="+mn-ea"/>
                <a:cs typeface="+mn-cs"/>
              </a:rPr>
              <a:t>Clasificación</a:t>
            </a:r>
            <a:r>
              <a:rPr lang="es-ES_tradnl" sz="1200" kern="1200" dirty="0" smtClean="0">
                <a:solidFill>
                  <a:schemeClr val="tx1"/>
                </a:solidFill>
                <a:effectLst/>
                <a:latin typeface="+mn-lt"/>
                <a:ea typeface="+mn-ea"/>
                <a:cs typeface="+mn-cs"/>
              </a:rPr>
              <a:t> de la Deficiencia, Discapacidad y </a:t>
            </a:r>
            <a:r>
              <a:rPr lang="es-ES_tradnl" sz="1200" kern="1200" dirty="0" err="1" smtClean="0">
                <a:solidFill>
                  <a:schemeClr val="tx1"/>
                </a:solidFill>
                <a:effectLst/>
                <a:latin typeface="+mn-lt"/>
                <a:ea typeface="+mn-ea"/>
                <a:cs typeface="+mn-cs"/>
              </a:rPr>
              <a:t>Minusvalía</a:t>
            </a:r>
            <a:r>
              <a:rPr lang="es-ES_tradnl" sz="1200" kern="1200" dirty="0" smtClean="0">
                <a:solidFill>
                  <a:schemeClr val="tx1"/>
                </a:solidFill>
                <a:effectLst/>
                <a:latin typeface="+mn-lt"/>
                <a:ea typeface="+mn-ea"/>
                <a:cs typeface="+mn-cs"/>
              </a:rPr>
              <a:t>  1980.</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CIF: </a:t>
            </a:r>
            <a:r>
              <a:rPr lang="es-ES_tradnl" sz="1200" kern="1200" dirty="0" err="1" smtClean="0">
                <a:solidFill>
                  <a:schemeClr val="tx1"/>
                </a:solidFill>
                <a:effectLst/>
                <a:latin typeface="+mn-lt"/>
                <a:ea typeface="+mn-ea"/>
                <a:cs typeface="+mn-cs"/>
              </a:rPr>
              <a:t>Clasificación</a:t>
            </a:r>
            <a:r>
              <a:rPr lang="es-ES_tradnl" sz="1200" kern="1200" dirty="0" smtClean="0">
                <a:solidFill>
                  <a:schemeClr val="tx1"/>
                </a:solidFill>
                <a:effectLst/>
                <a:latin typeface="+mn-lt"/>
                <a:ea typeface="+mn-ea"/>
                <a:cs typeface="+mn-cs"/>
              </a:rPr>
              <a:t> Internacional del Funcionamiento de la Discapacidad y de la Salud </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discapacidad</a:t>
            </a:r>
            <a:r>
              <a:rPr lang="es-ES_tradnl" sz="1200" kern="1200" baseline="0" dirty="0" smtClean="0">
                <a:solidFill>
                  <a:schemeClr val="tx1"/>
                </a:solidFill>
                <a:effectLst/>
                <a:latin typeface="+mn-lt"/>
                <a:ea typeface="+mn-ea"/>
                <a:cs typeface="+mn-cs"/>
              </a:rPr>
              <a:t> se origina a partir de una condición de salud (trastorno/enfermedad)</a:t>
            </a:r>
            <a:endParaRPr lang="es-ES_tradnl"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ES_tradnl" dirty="0" smtClean="0"/>
          </a:p>
          <a:p>
            <a:endParaRPr lang="es-ES_tradnl" dirty="0"/>
          </a:p>
        </p:txBody>
      </p:sp>
      <p:sp>
        <p:nvSpPr>
          <p:cNvPr id="4" name="Slide Number Placeholder 3"/>
          <p:cNvSpPr>
            <a:spLocks noGrp="1"/>
          </p:cNvSpPr>
          <p:nvPr>
            <p:ph type="sldNum" sz="quarter" idx="10"/>
          </p:nvPr>
        </p:nvSpPr>
        <p:spPr/>
        <p:txBody>
          <a:bodyPr/>
          <a:lstStyle/>
          <a:p>
            <a:fld id="{C0D5FEA4-E3D2-1845-AF55-2769B5CAFC35}" type="slidenum">
              <a:rPr lang="es-ES_tradnl" smtClean="0"/>
              <a:t>8</a:t>
            </a:fld>
            <a:endParaRPr lang="es-ES_tradnl"/>
          </a:p>
        </p:txBody>
      </p:sp>
    </p:spTree>
    <p:extLst>
      <p:ext uri="{BB962C8B-B14F-4D97-AF65-F5344CB8AC3E}">
        <p14:creationId xmlns:p14="http://schemas.microsoft.com/office/powerpoint/2010/main" val="419546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_tradnl" dirty="0" smtClean="0"/>
          </a:p>
        </p:txBody>
      </p:sp>
      <p:sp>
        <p:nvSpPr>
          <p:cNvPr id="4" name="Slide Number Placeholder 3"/>
          <p:cNvSpPr>
            <a:spLocks noGrp="1"/>
          </p:cNvSpPr>
          <p:nvPr>
            <p:ph type="sldNum" sz="quarter" idx="10"/>
          </p:nvPr>
        </p:nvSpPr>
        <p:spPr/>
        <p:txBody>
          <a:bodyPr/>
          <a:lstStyle/>
          <a:p>
            <a:fld id="{C0D5FEA4-E3D2-1845-AF55-2769B5CAFC35}" type="slidenum">
              <a:rPr lang="es-ES_tradnl" smtClean="0"/>
              <a:t>9</a:t>
            </a:fld>
            <a:endParaRPr lang="es-ES_tradnl"/>
          </a:p>
        </p:txBody>
      </p:sp>
    </p:spTree>
    <p:extLst>
      <p:ext uri="{BB962C8B-B14F-4D97-AF65-F5344CB8AC3E}">
        <p14:creationId xmlns:p14="http://schemas.microsoft.com/office/powerpoint/2010/main" val="419546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_tradnl" dirty="0" smtClean="0"/>
          </a:p>
        </p:txBody>
      </p:sp>
      <p:sp>
        <p:nvSpPr>
          <p:cNvPr id="4" name="Slide Number Placeholder 3"/>
          <p:cNvSpPr>
            <a:spLocks noGrp="1"/>
          </p:cNvSpPr>
          <p:nvPr>
            <p:ph type="sldNum" sz="quarter" idx="10"/>
          </p:nvPr>
        </p:nvSpPr>
        <p:spPr/>
        <p:txBody>
          <a:bodyPr/>
          <a:lstStyle/>
          <a:p>
            <a:fld id="{C0D5FEA4-E3D2-1845-AF55-2769B5CAFC35}" type="slidenum">
              <a:rPr lang="es-ES_tradnl" smtClean="0"/>
              <a:t>10</a:t>
            </a:fld>
            <a:endParaRPr lang="es-ES_tradnl"/>
          </a:p>
        </p:txBody>
      </p:sp>
    </p:spTree>
    <p:extLst>
      <p:ext uri="{BB962C8B-B14F-4D97-AF65-F5344CB8AC3E}">
        <p14:creationId xmlns:p14="http://schemas.microsoft.com/office/powerpoint/2010/main" val="419546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_tradnl" dirty="0" smtClean="0"/>
          </a:p>
        </p:txBody>
      </p:sp>
      <p:sp>
        <p:nvSpPr>
          <p:cNvPr id="4" name="Slide Number Placeholder 3"/>
          <p:cNvSpPr>
            <a:spLocks noGrp="1"/>
          </p:cNvSpPr>
          <p:nvPr>
            <p:ph type="sldNum" sz="quarter" idx="10"/>
          </p:nvPr>
        </p:nvSpPr>
        <p:spPr/>
        <p:txBody>
          <a:bodyPr/>
          <a:lstStyle/>
          <a:p>
            <a:fld id="{C0D5FEA4-E3D2-1845-AF55-2769B5CAFC35}" type="slidenum">
              <a:rPr lang="es-ES_tradnl" smtClean="0"/>
              <a:t>11</a:t>
            </a:fld>
            <a:endParaRPr lang="es-ES_tradnl"/>
          </a:p>
        </p:txBody>
      </p:sp>
    </p:spTree>
    <p:extLst>
      <p:ext uri="{BB962C8B-B14F-4D97-AF65-F5344CB8AC3E}">
        <p14:creationId xmlns:p14="http://schemas.microsoft.com/office/powerpoint/2010/main" val="419546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_tradnl" dirty="0" smtClean="0"/>
          </a:p>
        </p:txBody>
      </p:sp>
      <p:sp>
        <p:nvSpPr>
          <p:cNvPr id="4" name="Slide Number Placeholder 3"/>
          <p:cNvSpPr>
            <a:spLocks noGrp="1"/>
          </p:cNvSpPr>
          <p:nvPr>
            <p:ph type="sldNum" sz="quarter" idx="10"/>
          </p:nvPr>
        </p:nvSpPr>
        <p:spPr/>
        <p:txBody>
          <a:bodyPr/>
          <a:lstStyle/>
          <a:p>
            <a:fld id="{C0D5FEA4-E3D2-1845-AF55-2769B5CAFC35}" type="slidenum">
              <a:rPr lang="es-ES_tradnl" smtClean="0"/>
              <a:t>12</a:t>
            </a:fld>
            <a:endParaRPr lang="es-ES_tradnl"/>
          </a:p>
        </p:txBody>
      </p:sp>
    </p:spTree>
    <p:extLst>
      <p:ext uri="{BB962C8B-B14F-4D97-AF65-F5344CB8AC3E}">
        <p14:creationId xmlns:p14="http://schemas.microsoft.com/office/powerpoint/2010/main" val="419546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_tradnl" dirty="0" smtClean="0"/>
          </a:p>
        </p:txBody>
      </p:sp>
      <p:sp>
        <p:nvSpPr>
          <p:cNvPr id="4" name="Slide Number Placeholder 3"/>
          <p:cNvSpPr>
            <a:spLocks noGrp="1"/>
          </p:cNvSpPr>
          <p:nvPr>
            <p:ph type="sldNum" sz="quarter" idx="10"/>
          </p:nvPr>
        </p:nvSpPr>
        <p:spPr/>
        <p:txBody>
          <a:bodyPr/>
          <a:lstStyle/>
          <a:p>
            <a:fld id="{C0D5FEA4-E3D2-1845-AF55-2769B5CAFC35}" type="slidenum">
              <a:rPr lang="es-ES_tradnl" smtClean="0"/>
              <a:t>13</a:t>
            </a:fld>
            <a:endParaRPr lang="es-ES_tradnl"/>
          </a:p>
        </p:txBody>
      </p:sp>
    </p:spTree>
    <p:extLst>
      <p:ext uri="{BB962C8B-B14F-4D97-AF65-F5344CB8AC3E}">
        <p14:creationId xmlns:p14="http://schemas.microsoft.com/office/powerpoint/2010/main" val="419546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_tradnl" dirty="0" smtClean="0"/>
          </a:p>
        </p:txBody>
      </p:sp>
      <p:sp>
        <p:nvSpPr>
          <p:cNvPr id="4" name="Slide Number Placeholder 3"/>
          <p:cNvSpPr>
            <a:spLocks noGrp="1"/>
          </p:cNvSpPr>
          <p:nvPr>
            <p:ph type="sldNum" sz="quarter" idx="10"/>
          </p:nvPr>
        </p:nvSpPr>
        <p:spPr/>
        <p:txBody>
          <a:bodyPr/>
          <a:lstStyle/>
          <a:p>
            <a:fld id="{C0D5FEA4-E3D2-1845-AF55-2769B5CAFC35}" type="slidenum">
              <a:rPr lang="es-ES_tradnl" smtClean="0"/>
              <a:t>14</a:t>
            </a:fld>
            <a:endParaRPr lang="es-ES_tradnl"/>
          </a:p>
        </p:txBody>
      </p:sp>
    </p:spTree>
    <p:extLst>
      <p:ext uri="{BB962C8B-B14F-4D97-AF65-F5344CB8AC3E}">
        <p14:creationId xmlns:p14="http://schemas.microsoft.com/office/powerpoint/2010/main" val="419546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_tradnl" dirty="0" smtClean="0"/>
          </a:p>
        </p:txBody>
      </p:sp>
      <p:sp>
        <p:nvSpPr>
          <p:cNvPr id="4" name="Slide Number Placeholder 3"/>
          <p:cNvSpPr>
            <a:spLocks noGrp="1"/>
          </p:cNvSpPr>
          <p:nvPr>
            <p:ph type="sldNum" sz="quarter" idx="10"/>
          </p:nvPr>
        </p:nvSpPr>
        <p:spPr/>
        <p:txBody>
          <a:bodyPr/>
          <a:lstStyle/>
          <a:p>
            <a:fld id="{C0D5FEA4-E3D2-1845-AF55-2769B5CAFC35}" type="slidenum">
              <a:rPr lang="es-ES_tradnl" smtClean="0"/>
              <a:t>15</a:t>
            </a:fld>
            <a:endParaRPr lang="es-ES_tradnl"/>
          </a:p>
        </p:txBody>
      </p:sp>
    </p:spTree>
    <p:extLst>
      <p:ext uri="{BB962C8B-B14F-4D97-AF65-F5344CB8AC3E}">
        <p14:creationId xmlns:p14="http://schemas.microsoft.com/office/powerpoint/2010/main" val="419546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54C5CC-6B0F-4C47-8F37-D977A417CEF8}" type="datetimeFigureOut">
              <a:rPr lang="es-ES" smtClean="0"/>
              <a:t>26/09/2014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E3FFB4-B3A5-4F72-B77C-47820FCFCA29}"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4C5CC-6B0F-4C47-8F37-D977A417CEF8}" type="datetimeFigureOut">
              <a:rPr lang="es-ES" smtClean="0"/>
              <a:t>26/09/2014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3FFB4-B3A5-4F72-B77C-47820FCFCA29}"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060848"/>
            <a:ext cx="7772400" cy="1470025"/>
          </a:xfrm>
        </p:spPr>
        <p:txBody>
          <a:bodyPr>
            <a:noAutofit/>
          </a:bodyPr>
          <a:lstStyle/>
          <a:p>
            <a:r>
              <a:rPr lang="es-US" sz="5400" b="1" dirty="0" smtClean="0">
                <a:solidFill>
                  <a:srgbClr val="C00000"/>
                </a:solidFill>
              </a:rPr>
              <a:t>Discapacidad y APS</a:t>
            </a:r>
            <a:br>
              <a:rPr lang="es-US" sz="5400" b="1" dirty="0" smtClean="0">
                <a:solidFill>
                  <a:srgbClr val="C00000"/>
                </a:solidFill>
              </a:rPr>
            </a:br>
            <a:r>
              <a:rPr lang="es-US" sz="5400" b="1" dirty="0" smtClean="0">
                <a:solidFill>
                  <a:srgbClr val="C00000"/>
                </a:solidFill>
              </a:rPr>
              <a:t>Estrategias y desafíos</a:t>
            </a:r>
            <a:endParaRPr lang="es-ES" sz="5400" b="1" dirty="0">
              <a:solidFill>
                <a:srgbClr val="C00000"/>
              </a:solidFill>
            </a:endParaRPr>
          </a:p>
        </p:txBody>
      </p:sp>
      <p:sp>
        <p:nvSpPr>
          <p:cNvPr id="3" name="2 Subtítulo"/>
          <p:cNvSpPr>
            <a:spLocks noGrp="1"/>
          </p:cNvSpPr>
          <p:nvPr>
            <p:ph type="subTitle" idx="1"/>
          </p:nvPr>
        </p:nvSpPr>
        <p:spPr>
          <a:xfrm>
            <a:off x="1483568" y="3886200"/>
            <a:ext cx="6400800" cy="1198984"/>
          </a:xfrm>
        </p:spPr>
        <p:txBody>
          <a:bodyPr>
            <a:normAutofit/>
          </a:bodyPr>
          <a:lstStyle/>
          <a:p>
            <a:r>
              <a:rPr lang="es-US" dirty="0" smtClean="0">
                <a:solidFill>
                  <a:schemeClr val="tx1"/>
                </a:solidFill>
              </a:rPr>
              <a:t>Camilo Torres Contreras</a:t>
            </a:r>
          </a:p>
          <a:p>
            <a:r>
              <a:rPr lang="es-US" dirty="0" smtClean="0">
                <a:solidFill>
                  <a:schemeClr val="tx1"/>
                </a:solidFill>
              </a:rPr>
              <a:t>Médico Familiar, mención Adultos</a:t>
            </a:r>
          </a:p>
        </p:txBody>
      </p:sp>
      <p:pic>
        <p:nvPicPr>
          <p:cNvPr id="4" name="3 Imagen" descr="facultad-fm.jpg"/>
          <p:cNvPicPr>
            <a:picLocks noChangeAspect="1"/>
          </p:cNvPicPr>
          <p:nvPr/>
        </p:nvPicPr>
        <p:blipFill>
          <a:blip r:embed="rId2" cstate="print"/>
          <a:stretch>
            <a:fillRect/>
          </a:stretch>
        </p:blipFill>
        <p:spPr>
          <a:xfrm>
            <a:off x="3642320" y="5134204"/>
            <a:ext cx="2225824" cy="139114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339752" y="332656"/>
            <a:ext cx="4824536" cy="13574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Dimensiones Discapacidad</a:t>
            </a:r>
            <a:endParaRPr lang="es-ES" b="1" dirty="0">
              <a:solidFill>
                <a:srgbClr val="C00000"/>
              </a:solidFill>
            </a:endParaRPr>
          </a:p>
        </p:txBody>
      </p:sp>
      <p:pic>
        <p:nvPicPr>
          <p:cNvPr id="4" name="3 Imagen" descr="facultad-fm.jpg"/>
          <p:cNvPicPr>
            <a:picLocks noChangeAspect="1"/>
          </p:cNvPicPr>
          <p:nvPr/>
        </p:nvPicPr>
        <p:blipFill>
          <a:blip r:embed="rId3" cstate="print"/>
          <a:stretch>
            <a:fillRect/>
          </a:stretch>
        </p:blipFill>
        <p:spPr>
          <a:xfrm>
            <a:off x="8222298" y="6281936"/>
            <a:ext cx="921702" cy="576064"/>
          </a:xfrm>
          <a:prstGeom prst="rect">
            <a:avLst/>
          </a:prstGeom>
        </p:spPr>
      </p:pic>
      <p:sp>
        <p:nvSpPr>
          <p:cNvPr id="7" name="4 CuadroTexto"/>
          <p:cNvSpPr txBox="1"/>
          <p:nvPr/>
        </p:nvSpPr>
        <p:spPr>
          <a:xfrm>
            <a:off x="144016" y="6237312"/>
            <a:ext cx="8748464" cy="584776"/>
          </a:xfrm>
          <a:prstGeom prst="rect">
            <a:avLst/>
          </a:prstGeom>
          <a:noFill/>
        </p:spPr>
        <p:txBody>
          <a:bodyPr wrap="square" rtlCol="0">
            <a:spAutoFit/>
          </a:bodyPr>
          <a:lstStyle/>
          <a:p>
            <a:r>
              <a:rPr lang="en-US" sz="1600" dirty="0"/>
              <a:t>OMS. </a:t>
            </a:r>
            <a:r>
              <a:rPr lang="en-US" sz="1600" dirty="0" err="1"/>
              <a:t>Clasificación</a:t>
            </a:r>
            <a:r>
              <a:rPr lang="en-US" sz="1600" dirty="0"/>
              <a:t> </a:t>
            </a:r>
            <a:r>
              <a:rPr lang="en-US" sz="1600" dirty="0" err="1"/>
              <a:t>Internacional</a:t>
            </a:r>
            <a:r>
              <a:rPr lang="en-US" sz="1600" dirty="0"/>
              <a:t> del </a:t>
            </a:r>
            <a:r>
              <a:rPr lang="en-US" sz="1600" dirty="0" err="1"/>
              <a:t>Funcionamiento</a:t>
            </a:r>
            <a:r>
              <a:rPr lang="en-US" sz="1600" dirty="0"/>
              <a:t> , de la </a:t>
            </a:r>
            <a:r>
              <a:rPr lang="en-US" sz="1600" dirty="0" err="1"/>
              <a:t>discapacidad</a:t>
            </a:r>
            <a:r>
              <a:rPr lang="en-US" sz="1600" dirty="0"/>
              <a:t> y de la </a:t>
            </a:r>
            <a:r>
              <a:rPr lang="en-US" sz="1600" dirty="0" err="1" smtClean="0"/>
              <a:t>Salud</a:t>
            </a:r>
            <a:r>
              <a:rPr lang="en-US" sz="1600" dirty="0" smtClean="0"/>
              <a:t>.</a:t>
            </a:r>
          </a:p>
          <a:p>
            <a:r>
              <a:rPr lang="en-US" sz="1600" dirty="0" smtClean="0"/>
              <a:t>OMS </a:t>
            </a:r>
            <a:r>
              <a:rPr lang="en-US" sz="1600" dirty="0" err="1"/>
              <a:t>Ginebra</a:t>
            </a:r>
            <a:r>
              <a:rPr lang="en-US" sz="1600" dirty="0"/>
              <a:t>, 2001. </a:t>
            </a:r>
          </a:p>
        </p:txBody>
      </p:sp>
      <p:sp>
        <p:nvSpPr>
          <p:cNvPr id="8" name="2 Marcador de contenido"/>
          <p:cNvSpPr>
            <a:spLocks noGrp="1"/>
          </p:cNvSpPr>
          <p:nvPr>
            <p:ph idx="1"/>
          </p:nvPr>
        </p:nvSpPr>
        <p:spPr>
          <a:xfrm>
            <a:off x="467544" y="1196752"/>
            <a:ext cx="5400600" cy="4824536"/>
          </a:xfrm>
        </p:spPr>
        <p:txBody>
          <a:bodyPr>
            <a:normAutofit fontScale="77500" lnSpcReduction="20000"/>
          </a:bodyPr>
          <a:lstStyle/>
          <a:p>
            <a:pPr algn="just"/>
            <a:r>
              <a:rPr lang="es-US" b="1" dirty="0" smtClean="0"/>
              <a:t>Personal</a:t>
            </a:r>
          </a:p>
          <a:p>
            <a:pPr lvl="1" algn="dist"/>
            <a:r>
              <a:rPr lang="es-US" b="1" dirty="0" smtClean="0"/>
              <a:t>Limitación de las Actividades</a:t>
            </a:r>
          </a:p>
          <a:p>
            <a:pPr algn="dist"/>
            <a:endParaRPr lang="es-US" sz="2800" dirty="0"/>
          </a:p>
          <a:p>
            <a:pPr algn="dist"/>
            <a:r>
              <a:rPr lang="es-US" sz="2800" dirty="0"/>
              <a:t>Son dificultades que un individuo, con un determinado estado de salud, puede tener en el desempeño/realización de diversas actividades</a:t>
            </a:r>
            <a:r>
              <a:rPr lang="es-US" sz="2800" dirty="0" smtClean="0"/>
              <a:t>.</a:t>
            </a:r>
          </a:p>
          <a:p>
            <a:pPr marL="0" indent="0" algn="dist">
              <a:buNone/>
            </a:pPr>
            <a:r>
              <a:rPr lang="es-US" sz="2800" dirty="0"/>
              <a:t/>
            </a:r>
            <a:br>
              <a:rPr lang="es-US" sz="2800" dirty="0"/>
            </a:br>
            <a:endParaRPr lang="es-US" sz="2800" dirty="0" smtClean="0"/>
          </a:p>
          <a:p>
            <a:pPr algn="dist"/>
            <a:r>
              <a:rPr lang="es-US" sz="2800" dirty="0" smtClean="0"/>
              <a:t>La </a:t>
            </a:r>
            <a:r>
              <a:rPr lang="es-US" sz="2800" dirty="0"/>
              <a:t>actividad está limitada cuando la persona, en el contexto de un estado de salud, tiene dificultades para realizar la actividad de la manera espe- rada, o no puede realizarla. </a:t>
            </a: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5" name="Picture 4"/>
          <p:cNvPicPr>
            <a:picLocks noChangeAspect="1"/>
          </p:cNvPicPr>
          <p:nvPr/>
        </p:nvPicPr>
        <p:blipFill>
          <a:blip r:embed="rId4"/>
          <a:stretch>
            <a:fillRect/>
          </a:stretch>
        </p:blipFill>
        <p:spPr>
          <a:xfrm>
            <a:off x="4559300" y="3416300"/>
            <a:ext cx="12700" cy="12700"/>
          </a:xfrm>
          <a:prstGeom prst="rect">
            <a:avLst/>
          </a:prstGeom>
        </p:spPr>
      </p:pic>
      <p:pic>
        <p:nvPicPr>
          <p:cNvPr id="6" name="Picture 5"/>
          <p:cNvPicPr>
            <a:picLocks noChangeAspect="1"/>
          </p:cNvPicPr>
          <p:nvPr/>
        </p:nvPicPr>
        <p:blipFill>
          <a:blip r:embed="rId4"/>
          <a:stretch>
            <a:fillRect/>
          </a:stretch>
        </p:blipFill>
        <p:spPr>
          <a:xfrm>
            <a:off x="4559300" y="3416300"/>
            <a:ext cx="12700" cy="12700"/>
          </a:xfrm>
          <a:prstGeom prst="rect">
            <a:avLst/>
          </a:prstGeom>
        </p:spPr>
      </p:pic>
      <p:pic>
        <p:nvPicPr>
          <p:cNvPr id="9" name="Picture 8"/>
          <p:cNvPicPr>
            <a:picLocks noChangeAspect="1"/>
          </p:cNvPicPr>
          <p:nvPr/>
        </p:nvPicPr>
        <p:blipFill>
          <a:blip r:embed="rId4"/>
          <a:stretch>
            <a:fillRect/>
          </a:stretch>
        </p:blipFill>
        <p:spPr>
          <a:xfrm>
            <a:off x="4559300" y="3416300"/>
            <a:ext cx="12700" cy="12700"/>
          </a:xfrm>
          <a:prstGeom prst="rect">
            <a:avLst/>
          </a:prstGeom>
        </p:spPr>
      </p:pic>
      <p:pic>
        <p:nvPicPr>
          <p:cNvPr id="11" name="Picture 10"/>
          <p:cNvPicPr>
            <a:picLocks noChangeAspect="1"/>
          </p:cNvPicPr>
          <p:nvPr/>
        </p:nvPicPr>
        <p:blipFill>
          <a:blip r:embed="rId5"/>
          <a:stretch>
            <a:fillRect/>
          </a:stretch>
        </p:blipFill>
        <p:spPr>
          <a:xfrm>
            <a:off x="6372200" y="1988840"/>
            <a:ext cx="2032000" cy="3086100"/>
          </a:xfrm>
          <a:prstGeom prst="rect">
            <a:avLst/>
          </a:prstGeom>
        </p:spPr>
      </p:pic>
    </p:spTree>
    <p:extLst>
      <p:ext uri="{BB962C8B-B14F-4D97-AF65-F5344CB8AC3E}">
        <p14:creationId xmlns:p14="http://schemas.microsoft.com/office/powerpoint/2010/main" val="35720196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Dimensiones Discapacidad</a:t>
            </a:r>
            <a:endParaRPr lang="es-ES" b="1" dirty="0">
              <a:solidFill>
                <a:srgbClr val="C00000"/>
              </a:solidFill>
            </a:endParaRPr>
          </a:p>
        </p:txBody>
      </p:sp>
      <p:pic>
        <p:nvPicPr>
          <p:cNvPr id="4" name="3 Imagen" descr="facultad-fm.jpg"/>
          <p:cNvPicPr>
            <a:picLocks noChangeAspect="1"/>
          </p:cNvPicPr>
          <p:nvPr/>
        </p:nvPicPr>
        <p:blipFill>
          <a:blip r:embed="rId3" cstate="print"/>
          <a:stretch>
            <a:fillRect/>
          </a:stretch>
        </p:blipFill>
        <p:spPr>
          <a:xfrm>
            <a:off x="8222298" y="6281936"/>
            <a:ext cx="921702" cy="576064"/>
          </a:xfrm>
          <a:prstGeom prst="rect">
            <a:avLst/>
          </a:prstGeom>
        </p:spPr>
      </p:pic>
      <p:sp>
        <p:nvSpPr>
          <p:cNvPr id="7" name="4 CuadroTexto"/>
          <p:cNvSpPr txBox="1"/>
          <p:nvPr/>
        </p:nvSpPr>
        <p:spPr>
          <a:xfrm>
            <a:off x="144016" y="6237312"/>
            <a:ext cx="8748464" cy="584776"/>
          </a:xfrm>
          <a:prstGeom prst="rect">
            <a:avLst/>
          </a:prstGeom>
          <a:noFill/>
        </p:spPr>
        <p:txBody>
          <a:bodyPr wrap="square" rtlCol="0">
            <a:spAutoFit/>
          </a:bodyPr>
          <a:lstStyle/>
          <a:p>
            <a:r>
              <a:rPr lang="en-US" sz="1600" dirty="0"/>
              <a:t>OMS. </a:t>
            </a:r>
            <a:r>
              <a:rPr lang="en-US" sz="1600" dirty="0" err="1"/>
              <a:t>Clasificación</a:t>
            </a:r>
            <a:r>
              <a:rPr lang="en-US" sz="1600" dirty="0"/>
              <a:t> </a:t>
            </a:r>
            <a:r>
              <a:rPr lang="en-US" sz="1600" dirty="0" err="1"/>
              <a:t>Internacional</a:t>
            </a:r>
            <a:r>
              <a:rPr lang="en-US" sz="1600" dirty="0"/>
              <a:t> del </a:t>
            </a:r>
            <a:r>
              <a:rPr lang="en-US" sz="1600" dirty="0" err="1"/>
              <a:t>Funcionamiento</a:t>
            </a:r>
            <a:r>
              <a:rPr lang="en-US" sz="1600" dirty="0"/>
              <a:t> , de la </a:t>
            </a:r>
            <a:r>
              <a:rPr lang="en-US" sz="1600" dirty="0" err="1"/>
              <a:t>discapacidad</a:t>
            </a:r>
            <a:r>
              <a:rPr lang="en-US" sz="1600" dirty="0"/>
              <a:t> y de la </a:t>
            </a:r>
            <a:r>
              <a:rPr lang="en-US" sz="1600" dirty="0" err="1" smtClean="0"/>
              <a:t>Salud</a:t>
            </a:r>
            <a:r>
              <a:rPr lang="en-US" sz="1600" dirty="0" smtClean="0"/>
              <a:t>.</a:t>
            </a:r>
          </a:p>
          <a:p>
            <a:r>
              <a:rPr lang="en-US" sz="1600" dirty="0" smtClean="0"/>
              <a:t>OMS </a:t>
            </a:r>
            <a:r>
              <a:rPr lang="en-US" sz="1600" dirty="0" err="1"/>
              <a:t>Ginebra</a:t>
            </a:r>
            <a:r>
              <a:rPr lang="en-US" sz="1600" dirty="0"/>
              <a:t>, 2001. </a:t>
            </a:r>
          </a:p>
        </p:txBody>
      </p:sp>
      <p:sp>
        <p:nvSpPr>
          <p:cNvPr id="8" name="2 Marcador de contenido"/>
          <p:cNvSpPr>
            <a:spLocks noGrp="1"/>
          </p:cNvSpPr>
          <p:nvPr>
            <p:ph idx="1"/>
          </p:nvPr>
        </p:nvSpPr>
        <p:spPr>
          <a:xfrm>
            <a:off x="395536" y="1268760"/>
            <a:ext cx="5400600" cy="4824536"/>
          </a:xfrm>
        </p:spPr>
        <p:txBody>
          <a:bodyPr>
            <a:normAutofit fontScale="77500" lnSpcReduction="20000"/>
          </a:bodyPr>
          <a:lstStyle/>
          <a:p>
            <a:pPr algn="just"/>
            <a:r>
              <a:rPr lang="es-US" b="1" dirty="0" smtClean="0"/>
              <a:t>Social</a:t>
            </a:r>
          </a:p>
          <a:p>
            <a:pPr lvl="1" algn="just"/>
            <a:r>
              <a:rPr lang="es-US" b="1" dirty="0" smtClean="0"/>
              <a:t>Restricciones de la participación</a:t>
            </a:r>
          </a:p>
          <a:p>
            <a:pPr algn="just"/>
            <a:endParaRPr lang="es-US" sz="2800" dirty="0"/>
          </a:p>
          <a:p>
            <a:pPr algn="just"/>
            <a:r>
              <a:rPr lang="es-US" sz="2800" dirty="0"/>
              <a:t>Son problemas que un individuo puede experimentar al involucrarse en situaciones vitales</a:t>
            </a:r>
            <a:r>
              <a:rPr lang="es-US" sz="2800" dirty="0" smtClean="0"/>
              <a:t>. </a:t>
            </a:r>
            <a:endParaRPr lang="es-US" sz="2800" dirty="0"/>
          </a:p>
          <a:p>
            <a:pPr marL="0" indent="0" algn="just">
              <a:buNone/>
            </a:pPr>
            <a:r>
              <a:rPr lang="es-US" sz="2800" dirty="0"/>
              <a:t/>
            </a:r>
            <a:br>
              <a:rPr lang="es-US" sz="2800" dirty="0"/>
            </a:br>
            <a:endParaRPr lang="es-US" sz="2800" dirty="0" smtClean="0"/>
          </a:p>
          <a:p>
            <a:pPr algn="just"/>
            <a:r>
              <a:rPr lang="es-US" sz="2800" dirty="0"/>
              <a:t>La presencia de una restricción en la participación viene determinada por la comparación de la participación de esa persona, con un estado de salud, con la participación esperable de las personas que no tuviesen un estado de salud similar al suyo. </a:t>
            </a: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5" name="Picture 4"/>
          <p:cNvPicPr>
            <a:picLocks noChangeAspect="1"/>
          </p:cNvPicPr>
          <p:nvPr/>
        </p:nvPicPr>
        <p:blipFill>
          <a:blip r:embed="rId4"/>
          <a:stretch>
            <a:fillRect/>
          </a:stretch>
        </p:blipFill>
        <p:spPr>
          <a:xfrm>
            <a:off x="4559300" y="3416300"/>
            <a:ext cx="12700" cy="12700"/>
          </a:xfrm>
          <a:prstGeom prst="rect">
            <a:avLst/>
          </a:prstGeom>
        </p:spPr>
      </p:pic>
      <p:pic>
        <p:nvPicPr>
          <p:cNvPr id="6" name="Picture 5"/>
          <p:cNvPicPr>
            <a:picLocks noChangeAspect="1"/>
          </p:cNvPicPr>
          <p:nvPr/>
        </p:nvPicPr>
        <p:blipFill>
          <a:blip r:embed="rId4"/>
          <a:stretch>
            <a:fillRect/>
          </a:stretch>
        </p:blipFill>
        <p:spPr>
          <a:xfrm>
            <a:off x="4559300" y="3416300"/>
            <a:ext cx="12700" cy="12700"/>
          </a:xfrm>
          <a:prstGeom prst="rect">
            <a:avLst/>
          </a:prstGeom>
        </p:spPr>
      </p:pic>
      <p:pic>
        <p:nvPicPr>
          <p:cNvPr id="9" name="Picture 8"/>
          <p:cNvPicPr>
            <a:picLocks noChangeAspect="1"/>
          </p:cNvPicPr>
          <p:nvPr/>
        </p:nvPicPr>
        <p:blipFill>
          <a:blip r:embed="rId4"/>
          <a:stretch>
            <a:fillRect/>
          </a:stretch>
        </p:blipFill>
        <p:spPr>
          <a:xfrm>
            <a:off x="4559300" y="3416300"/>
            <a:ext cx="12700" cy="12700"/>
          </a:xfrm>
          <a:prstGeom prst="rect">
            <a:avLst/>
          </a:prstGeom>
        </p:spPr>
      </p:pic>
      <p:pic>
        <p:nvPicPr>
          <p:cNvPr id="12" name="Picture 11"/>
          <p:cNvPicPr>
            <a:picLocks noChangeAspect="1"/>
          </p:cNvPicPr>
          <p:nvPr/>
        </p:nvPicPr>
        <p:blipFill>
          <a:blip r:embed="rId5"/>
          <a:stretch>
            <a:fillRect/>
          </a:stretch>
        </p:blipFill>
        <p:spPr>
          <a:xfrm>
            <a:off x="5940152" y="2636912"/>
            <a:ext cx="3002213" cy="1782564"/>
          </a:xfrm>
          <a:prstGeom prst="rect">
            <a:avLst/>
          </a:prstGeom>
        </p:spPr>
      </p:pic>
    </p:spTree>
    <p:extLst>
      <p:ext uri="{BB962C8B-B14F-4D97-AF65-F5344CB8AC3E}">
        <p14:creationId xmlns:p14="http://schemas.microsoft.com/office/powerpoint/2010/main" val="37581248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Discapacidad</a:t>
            </a:r>
            <a:endParaRPr lang="es-ES" b="1" dirty="0">
              <a:solidFill>
                <a:srgbClr val="C00000"/>
              </a:solidFill>
            </a:endParaRPr>
          </a:p>
        </p:txBody>
      </p:sp>
      <p:pic>
        <p:nvPicPr>
          <p:cNvPr id="4" name="3 Imagen" descr="facultad-fm.jpg"/>
          <p:cNvPicPr>
            <a:picLocks noChangeAspect="1"/>
          </p:cNvPicPr>
          <p:nvPr/>
        </p:nvPicPr>
        <p:blipFill>
          <a:blip r:embed="rId3" cstate="print"/>
          <a:stretch>
            <a:fillRect/>
          </a:stretch>
        </p:blipFill>
        <p:spPr>
          <a:xfrm>
            <a:off x="8222298" y="6281936"/>
            <a:ext cx="921702" cy="576064"/>
          </a:xfrm>
          <a:prstGeom prst="rect">
            <a:avLst/>
          </a:prstGeom>
        </p:spPr>
      </p:pic>
      <p:sp>
        <p:nvSpPr>
          <p:cNvPr id="7" name="4 CuadroTexto"/>
          <p:cNvSpPr txBox="1"/>
          <p:nvPr/>
        </p:nvSpPr>
        <p:spPr>
          <a:xfrm>
            <a:off x="144016" y="6237312"/>
            <a:ext cx="8748464" cy="584776"/>
          </a:xfrm>
          <a:prstGeom prst="rect">
            <a:avLst/>
          </a:prstGeom>
          <a:noFill/>
        </p:spPr>
        <p:txBody>
          <a:bodyPr wrap="square" rtlCol="0">
            <a:spAutoFit/>
          </a:bodyPr>
          <a:lstStyle/>
          <a:p>
            <a:r>
              <a:rPr lang="en-US" sz="1600" dirty="0"/>
              <a:t>OMS. </a:t>
            </a:r>
            <a:r>
              <a:rPr lang="en-US" sz="1600" dirty="0" err="1"/>
              <a:t>Clasificación</a:t>
            </a:r>
            <a:r>
              <a:rPr lang="en-US" sz="1600" dirty="0"/>
              <a:t> </a:t>
            </a:r>
            <a:r>
              <a:rPr lang="en-US" sz="1600" dirty="0" err="1"/>
              <a:t>Internacional</a:t>
            </a:r>
            <a:r>
              <a:rPr lang="en-US" sz="1600" dirty="0"/>
              <a:t> del </a:t>
            </a:r>
            <a:r>
              <a:rPr lang="en-US" sz="1600" dirty="0" err="1"/>
              <a:t>Funcionamiento</a:t>
            </a:r>
            <a:r>
              <a:rPr lang="en-US" sz="1600" dirty="0"/>
              <a:t> , de la </a:t>
            </a:r>
            <a:r>
              <a:rPr lang="en-US" sz="1600" dirty="0" err="1"/>
              <a:t>discapacidad</a:t>
            </a:r>
            <a:r>
              <a:rPr lang="en-US" sz="1600" dirty="0"/>
              <a:t> y de la </a:t>
            </a:r>
            <a:r>
              <a:rPr lang="en-US" sz="1600" dirty="0" err="1" smtClean="0"/>
              <a:t>Salud</a:t>
            </a:r>
            <a:r>
              <a:rPr lang="en-US" sz="1600" dirty="0" smtClean="0"/>
              <a:t>.</a:t>
            </a:r>
          </a:p>
          <a:p>
            <a:r>
              <a:rPr lang="en-US" sz="1600" dirty="0" smtClean="0"/>
              <a:t>OMS </a:t>
            </a:r>
            <a:r>
              <a:rPr lang="en-US" sz="1600" dirty="0" err="1"/>
              <a:t>Ginebra</a:t>
            </a:r>
            <a:r>
              <a:rPr lang="en-US" sz="1600" dirty="0"/>
              <a:t>, 2001. </a:t>
            </a:r>
          </a:p>
        </p:txBody>
      </p:sp>
      <p:sp>
        <p:nvSpPr>
          <p:cNvPr id="8" name="2 Marcador de contenido"/>
          <p:cNvSpPr>
            <a:spLocks noGrp="1"/>
          </p:cNvSpPr>
          <p:nvPr>
            <p:ph idx="1"/>
          </p:nvPr>
        </p:nvSpPr>
        <p:spPr>
          <a:xfrm>
            <a:off x="467544" y="1340768"/>
            <a:ext cx="8136904" cy="4824536"/>
          </a:xfrm>
        </p:spPr>
        <p:txBody>
          <a:bodyPr>
            <a:normAutofit/>
          </a:bodyPr>
          <a:lstStyle/>
          <a:p>
            <a:pPr algn="just"/>
            <a:r>
              <a:rPr lang="es-US" b="1" dirty="0" smtClean="0"/>
              <a:t>Factores Contextuales</a:t>
            </a:r>
          </a:p>
          <a:p>
            <a:pPr algn="just"/>
            <a:endParaRPr lang="es-US" sz="2800" dirty="0"/>
          </a:p>
          <a:p>
            <a:pPr algn="just"/>
            <a:r>
              <a:rPr lang="es-US" sz="2800" dirty="0"/>
              <a:t>Representan el trasfondo total de la vida de un individuo como de su estilo de vida. Incluye los Factores Personales y los Factores Ambientales, que pueden tener un efecto en la persona con una condición de salud y sobre la salud y los "estados relacionados con la salud" de esta </a:t>
            </a:r>
            <a:r>
              <a:rPr lang="es-US" sz="2800" dirty="0" smtClean="0"/>
              <a:t>persona.</a:t>
            </a:r>
            <a:endParaRPr lang="es-US" sz="2800" dirty="0"/>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5" name="Picture 4"/>
          <p:cNvPicPr>
            <a:picLocks noChangeAspect="1"/>
          </p:cNvPicPr>
          <p:nvPr/>
        </p:nvPicPr>
        <p:blipFill>
          <a:blip r:embed="rId4"/>
          <a:stretch>
            <a:fillRect/>
          </a:stretch>
        </p:blipFill>
        <p:spPr>
          <a:xfrm>
            <a:off x="4559300" y="3416300"/>
            <a:ext cx="12700" cy="12700"/>
          </a:xfrm>
          <a:prstGeom prst="rect">
            <a:avLst/>
          </a:prstGeom>
        </p:spPr>
      </p:pic>
      <p:pic>
        <p:nvPicPr>
          <p:cNvPr id="6" name="Picture 5"/>
          <p:cNvPicPr>
            <a:picLocks noChangeAspect="1"/>
          </p:cNvPicPr>
          <p:nvPr/>
        </p:nvPicPr>
        <p:blipFill>
          <a:blip r:embed="rId4"/>
          <a:stretch>
            <a:fillRect/>
          </a:stretch>
        </p:blipFill>
        <p:spPr>
          <a:xfrm>
            <a:off x="4559300" y="3416300"/>
            <a:ext cx="12700" cy="12700"/>
          </a:xfrm>
          <a:prstGeom prst="rect">
            <a:avLst/>
          </a:prstGeom>
        </p:spPr>
      </p:pic>
      <p:pic>
        <p:nvPicPr>
          <p:cNvPr id="9" name="Picture 8"/>
          <p:cNvPicPr>
            <a:picLocks noChangeAspect="1"/>
          </p:cNvPicPr>
          <p:nvPr/>
        </p:nvPicPr>
        <p:blipFill>
          <a:blip r:embed="rId4"/>
          <a:stretch>
            <a:fillRect/>
          </a:stretch>
        </p:blipFill>
        <p:spPr>
          <a:xfrm>
            <a:off x="4559300" y="3416300"/>
            <a:ext cx="12700" cy="12700"/>
          </a:xfrm>
          <a:prstGeom prst="rect">
            <a:avLst/>
          </a:prstGeom>
        </p:spPr>
      </p:pic>
    </p:spTree>
    <p:extLst>
      <p:ext uri="{BB962C8B-B14F-4D97-AF65-F5344CB8AC3E}">
        <p14:creationId xmlns:p14="http://schemas.microsoft.com/office/powerpoint/2010/main" val="25943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9776"/>
            <a:ext cx="8229600" cy="1143000"/>
          </a:xfrm>
        </p:spPr>
        <p:txBody>
          <a:bodyPr/>
          <a:lstStyle/>
          <a:p>
            <a:r>
              <a:rPr lang="es-US" b="1" dirty="0" smtClean="0">
                <a:solidFill>
                  <a:srgbClr val="C00000"/>
                </a:solidFill>
              </a:rPr>
              <a:t>Discapacidad</a:t>
            </a:r>
            <a:endParaRPr lang="es-ES" b="1" dirty="0">
              <a:solidFill>
                <a:srgbClr val="C00000"/>
              </a:solidFill>
            </a:endParaRPr>
          </a:p>
        </p:txBody>
      </p:sp>
      <p:pic>
        <p:nvPicPr>
          <p:cNvPr id="4" name="3 Imagen" descr="facultad-fm.jpg"/>
          <p:cNvPicPr>
            <a:picLocks noChangeAspect="1"/>
          </p:cNvPicPr>
          <p:nvPr/>
        </p:nvPicPr>
        <p:blipFill>
          <a:blip r:embed="rId3" cstate="print"/>
          <a:stretch>
            <a:fillRect/>
          </a:stretch>
        </p:blipFill>
        <p:spPr>
          <a:xfrm>
            <a:off x="8222298" y="6281936"/>
            <a:ext cx="921702" cy="576064"/>
          </a:xfrm>
          <a:prstGeom prst="rect">
            <a:avLst/>
          </a:prstGeom>
        </p:spPr>
      </p:pic>
      <p:sp>
        <p:nvSpPr>
          <p:cNvPr id="7" name="4 CuadroTexto"/>
          <p:cNvSpPr txBox="1"/>
          <p:nvPr/>
        </p:nvSpPr>
        <p:spPr>
          <a:xfrm>
            <a:off x="144016" y="6237312"/>
            <a:ext cx="8748464" cy="584776"/>
          </a:xfrm>
          <a:prstGeom prst="rect">
            <a:avLst/>
          </a:prstGeom>
          <a:noFill/>
        </p:spPr>
        <p:txBody>
          <a:bodyPr wrap="square" rtlCol="0">
            <a:spAutoFit/>
          </a:bodyPr>
          <a:lstStyle/>
          <a:p>
            <a:r>
              <a:rPr lang="en-US" sz="1600" dirty="0"/>
              <a:t>OMS. </a:t>
            </a:r>
            <a:r>
              <a:rPr lang="en-US" sz="1600" dirty="0" err="1"/>
              <a:t>Clasificación</a:t>
            </a:r>
            <a:r>
              <a:rPr lang="en-US" sz="1600" dirty="0"/>
              <a:t> </a:t>
            </a:r>
            <a:r>
              <a:rPr lang="en-US" sz="1600" dirty="0" err="1"/>
              <a:t>Internacional</a:t>
            </a:r>
            <a:r>
              <a:rPr lang="en-US" sz="1600" dirty="0"/>
              <a:t> del </a:t>
            </a:r>
            <a:r>
              <a:rPr lang="en-US" sz="1600" dirty="0" err="1"/>
              <a:t>Funcionamiento</a:t>
            </a:r>
            <a:r>
              <a:rPr lang="en-US" sz="1600" dirty="0"/>
              <a:t> , de la </a:t>
            </a:r>
            <a:r>
              <a:rPr lang="en-US" sz="1600" dirty="0" err="1"/>
              <a:t>discapacidad</a:t>
            </a:r>
            <a:r>
              <a:rPr lang="en-US" sz="1600" dirty="0"/>
              <a:t> y de la </a:t>
            </a:r>
            <a:r>
              <a:rPr lang="en-US" sz="1600" dirty="0" err="1" smtClean="0"/>
              <a:t>Salud</a:t>
            </a:r>
            <a:r>
              <a:rPr lang="en-US" sz="1600" dirty="0" smtClean="0"/>
              <a:t>.</a:t>
            </a:r>
          </a:p>
          <a:p>
            <a:r>
              <a:rPr lang="en-US" sz="1600" dirty="0" smtClean="0"/>
              <a:t>OMS </a:t>
            </a:r>
            <a:r>
              <a:rPr lang="en-US" sz="1600" dirty="0" err="1"/>
              <a:t>Ginebra</a:t>
            </a:r>
            <a:r>
              <a:rPr lang="en-US" sz="1600" dirty="0"/>
              <a:t>, 2001. </a:t>
            </a:r>
          </a:p>
        </p:txBody>
      </p:sp>
      <p:sp>
        <p:nvSpPr>
          <p:cNvPr id="8" name="2 Marcador de contenido"/>
          <p:cNvSpPr>
            <a:spLocks noGrp="1"/>
          </p:cNvSpPr>
          <p:nvPr>
            <p:ph idx="1"/>
          </p:nvPr>
        </p:nvSpPr>
        <p:spPr>
          <a:xfrm>
            <a:off x="467544" y="1196752"/>
            <a:ext cx="8064896" cy="1008112"/>
          </a:xfrm>
        </p:spPr>
        <p:txBody>
          <a:bodyPr>
            <a:normAutofit/>
          </a:bodyPr>
          <a:lstStyle/>
          <a:p>
            <a:pPr marL="0" indent="0" algn="ctr">
              <a:buNone/>
            </a:pPr>
            <a:r>
              <a:rPr lang="es-US" b="1" dirty="0" smtClean="0"/>
              <a:t>Condición de Salud</a:t>
            </a:r>
          </a:p>
          <a:p>
            <a:pPr marL="0" indent="0" algn="ctr">
              <a:buNone/>
            </a:pPr>
            <a:r>
              <a:rPr lang="es-US" sz="2000" dirty="0"/>
              <a:t>Trastorno /enfermedad/lesión/ estrés/embarazo/envejecimiento/etc. </a:t>
            </a:r>
          </a:p>
          <a:p>
            <a:pPr marL="0" indent="0" algn="just">
              <a:buNone/>
            </a:pPr>
            <a:endParaRPr lang="es-US" b="1" dirty="0" smtClean="0"/>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5" name="Picture 4"/>
          <p:cNvPicPr>
            <a:picLocks noChangeAspect="1"/>
          </p:cNvPicPr>
          <p:nvPr/>
        </p:nvPicPr>
        <p:blipFill>
          <a:blip r:embed="rId4"/>
          <a:stretch>
            <a:fillRect/>
          </a:stretch>
        </p:blipFill>
        <p:spPr>
          <a:xfrm>
            <a:off x="4559300" y="3416300"/>
            <a:ext cx="12700" cy="12700"/>
          </a:xfrm>
          <a:prstGeom prst="rect">
            <a:avLst/>
          </a:prstGeom>
        </p:spPr>
      </p:pic>
      <p:pic>
        <p:nvPicPr>
          <p:cNvPr id="6" name="Picture 5"/>
          <p:cNvPicPr>
            <a:picLocks noChangeAspect="1"/>
          </p:cNvPicPr>
          <p:nvPr/>
        </p:nvPicPr>
        <p:blipFill>
          <a:blip r:embed="rId4"/>
          <a:stretch>
            <a:fillRect/>
          </a:stretch>
        </p:blipFill>
        <p:spPr>
          <a:xfrm>
            <a:off x="4559300" y="3416300"/>
            <a:ext cx="12700" cy="12700"/>
          </a:xfrm>
          <a:prstGeom prst="rect">
            <a:avLst/>
          </a:prstGeom>
        </p:spPr>
      </p:pic>
      <p:pic>
        <p:nvPicPr>
          <p:cNvPr id="9" name="Picture 8"/>
          <p:cNvPicPr>
            <a:picLocks noChangeAspect="1"/>
          </p:cNvPicPr>
          <p:nvPr/>
        </p:nvPicPr>
        <p:blipFill>
          <a:blip r:embed="rId4"/>
          <a:stretch>
            <a:fillRect/>
          </a:stretch>
        </p:blipFill>
        <p:spPr>
          <a:xfrm>
            <a:off x="4559300" y="3416300"/>
            <a:ext cx="12700" cy="12700"/>
          </a:xfrm>
          <a:prstGeom prst="rect">
            <a:avLst/>
          </a:prstGeom>
        </p:spPr>
      </p:pic>
      <p:pic>
        <p:nvPicPr>
          <p:cNvPr id="13" name="Picture 12"/>
          <p:cNvPicPr>
            <a:picLocks noChangeAspect="1"/>
          </p:cNvPicPr>
          <p:nvPr/>
        </p:nvPicPr>
        <p:blipFill>
          <a:blip r:embed="rId5"/>
          <a:stretch>
            <a:fillRect/>
          </a:stretch>
        </p:blipFill>
        <p:spPr>
          <a:xfrm>
            <a:off x="755576" y="2132856"/>
            <a:ext cx="7366000" cy="4114800"/>
          </a:xfrm>
          <a:prstGeom prst="rect">
            <a:avLst/>
          </a:prstGeom>
        </p:spPr>
      </p:pic>
    </p:spTree>
    <p:extLst>
      <p:ext uri="{BB962C8B-B14F-4D97-AF65-F5344CB8AC3E}">
        <p14:creationId xmlns:p14="http://schemas.microsoft.com/office/powerpoint/2010/main" val="42741749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9776"/>
            <a:ext cx="8229600" cy="1143000"/>
          </a:xfrm>
        </p:spPr>
        <p:txBody>
          <a:bodyPr/>
          <a:lstStyle/>
          <a:p>
            <a:r>
              <a:rPr lang="es-US" b="1" dirty="0" smtClean="0">
                <a:solidFill>
                  <a:srgbClr val="C00000"/>
                </a:solidFill>
              </a:rPr>
              <a:t>Discapacidad</a:t>
            </a:r>
            <a:endParaRPr lang="es-ES" b="1" dirty="0">
              <a:solidFill>
                <a:srgbClr val="C00000"/>
              </a:solidFill>
            </a:endParaRPr>
          </a:p>
        </p:txBody>
      </p:sp>
      <p:pic>
        <p:nvPicPr>
          <p:cNvPr id="4" name="3 Imagen" descr="facultad-fm.jpg"/>
          <p:cNvPicPr>
            <a:picLocks noChangeAspect="1"/>
          </p:cNvPicPr>
          <p:nvPr/>
        </p:nvPicPr>
        <p:blipFill>
          <a:blip r:embed="rId3" cstate="print"/>
          <a:stretch>
            <a:fillRect/>
          </a:stretch>
        </p:blipFill>
        <p:spPr>
          <a:xfrm>
            <a:off x="8222298" y="6281936"/>
            <a:ext cx="921702" cy="576064"/>
          </a:xfrm>
          <a:prstGeom prst="rect">
            <a:avLst/>
          </a:prstGeom>
        </p:spPr>
      </p:pic>
      <p:sp>
        <p:nvSpPr>
          <p:cNvPr id="7" name="4 CuadroTexto"/>
          <p:cNvSpPr txBox="1"/>
          <p:nvPr/>
        </p:nvSpPr>
        <p:spPr>
          <a:xfrm>
            <a:off x="144016" y="6237312"/>
            <a:ext cx="8748464" cy="584776"/>
          </a:xfrm>
          <a:prstGeom prst="rect">
            <a:avLst/>
          </a:prstGeom>
          <a:noFill/>
        </p:spPr>
        <p:txBody>
          <a:bodyPr wrap="square" rtlCol="0">
            <a:spAutoFit/>
          </a:bodyPr>
          <a:lstStyle/>
          <a:p>
            <a:r>
              <a:rPr lang="en-US" sz="1600" dirty="0"/>
              <a:t>OMS. </a:t>
            </a:r>
            <a:r>
              <a:rPr lang="en-US" sz="1600" dirty="0" err="1"/>
              <a:t>Clasificación</a:t>
            </a:r>
            <a:r>
              <a:rPr lang="en-US" sz="1600" dirty="0"/>
              <a:t> </a:t>
            </a:r>
            <a:r>
              <a:rPr lang="en-US" sz="1600" dirty="0" err="1"/>
              <a:t>Internacional</a:t>
            </a:r>
            <a:r>
              <a:rPr lang="en-US" sz="1600" dirty="0"/>
              <a:t> del </a:t>
            </a:r>
            <a:r>
              <a:rPr lang="en-US" sz="1600" dirty="0" err="1"/>
              <a:t>Funcionamiento</a:t>
            </a:r>
            <a:r>
              <a:rPr lang="en-US" sz="1600" dirty="0"/>
              <a:t> , de la </a:t>
            </a:r>
            <a:r>
              <a:rPr lang="en-US" sz="1600" dirty="0" err="1"/>
              <a:t>discapacidad</a:t>
            </a:r>
            <a:r>
              <a:rPr lang="en-US" sz="1600" dirty="0"/>
              <a:t> y de la </a:t>
            </a:r>
            <a:r>
              <a:rPr lang="en-US" sz="1600" dirty="0" err="1" smtClean="0"/>
              <a:t>Salud</a:t>
            </a:r>
            <a:r>
              <a:rPr lang="en-US" sz="1600" dirty="0" smtClean="0"/>
              <a:t>.</a:t>
            </a:r>
          </a:p>
          <a:p>
            <a:r>
              <a:rPr lang="en-US" sz="1600" dirty="0" smtClean="0"/>
              <a:t>OMS </a:t>
            </a:r>
            <a:r>
              <a:rPr lang="en-US" sz="1600" dirty="0" err="1"/>
              <a:t>Ginebra</a:t>
            </a:r>
            <a:r>
              <a:rPr lang="en-US" sz="1600" dirty="0"/>
              <a:t>, 2001. </a:t>
            </a: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5" name="Picture 4"/>
          <p:cNvPicPr>
            <a:picLocks noChangeAspect="1"/>
          </p:cNvPicPr>
          <p:nvPr/>
        </p:nvPicPr>
        <p:blipFill>
          <a:blip r:embed="rId4"/>
          <a:stretch>
            <a:fillRect/>
          </a:stretch>
        </p:blipFill>
        <p:spPr>
          <a:xfrm>
            <a:off x="4559300" y="3416300"/>
            <a:ext cx="12700" cy="12700"/>
          </a:xfrm>
          <a:prstGeom prst="rect">
            <a:avLst/>
          </a:prstGeom>
        </p:spPr>
      </p:pic>
      <p:pic>
        <p:nvPicPr>
          <p:cNvPr id="6" name="Picture 5"/>
          <p:cNvPicPr>
            <a:picLocks noChangeAspect="1"/>
          </p:cNvPicPr>
          <p:nvPr/>
        </p:nvPicPr>
        <p:blipFill>
          <a:blip r:embed="rId4"/>
          <a:stretch>
            <a:fillRect/>
          </a:stretch>
        </p:blipFill>
        <p:spPr>
          <a:xfrm>
            <a:off x="4559300" y="3416300"/>
            <a:ext cx="12700" cy="12700"/>
          </a:xfrm>
          <a:prstGeom prst="rect">
            <a:avLst/>
          </a:prstGeom>
        </p:spPr>
      </p:pic>
      <p:pic>
        <p:nvPicPr>
          <p:cNvPr id="9" name="Picture 8"/>
          <p:cNvPicPr>
            <a:picLocks noChangeAspect="1"/>
          </p:cNvPicPr>
          <p:nvPr/>
        </p:nvPicPr>
        <p:blipFill>
          <a:blip r:embed="rId4"/>
          <a:stretch>
            <a:fillRect/>
          </a:stretch>
        </p:blipFill>
        <p:spPr>
          <a:xfrm>
            <a:off x="4559300" y="3416300"/>
            <a:ext cx="12700" cy="12700"/>
          </a:xfrm>
          <a:prstGeom prst="rect">
            <a:avLst/>
          </a:prstGeom>
        </p:spPr>
      </p:pic>
      <p:graphicFrame>
        <p:nvGraphicFramePr>
          <p:cNvPr id="11" name="Diagram 10"/>
          <p:cNvGraphicFramePr/>
          <p:nvPr>
            <p:extLst>
              <p:ext uri="{D42A27DB-BD31-4B8C-83A1-F6EECF244321}">
                <p14:modId xmlns:p14="http://schemas.microsoft.com/office/powerpoint/2010/main" val="3744350359"/>
              </p:ext>
            </p:extLst>
          </p:nvPr>
        </p:nvGraphicFramePr>
        <p:xfrm>
          <a:off x="539552" y="1268760"/>
          <a:ext cx="8064896"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607400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Relevancia de la discapacidad</a:t>
            </a:r>
            <a:endParaRPr lang="es-ES" b="1" dirty="0">
              <a:solidFill>
                <a:srgbClr val="C00000"/>
              </a:solidFill>
            </a:endParaRPr>
          </a:p>
        </p:txBody>
      </p:sp>
      <p:pic>
        <p:nvPicPr>
          <p:cNvPr id="4" name="3 Imagen" descr="facultad-fm.jpg"/>
          <p:cNvPicPr>
            <a:picLocks noChangeAspect="1"/>
          </p:cNvPicPr>
          <p:nvPr/>
        </p:nvPicPr>
        <p:blipFill>
          <a:blip r:embed="rId4" cstate="print"/>
          <a:stretch>
            <a:fillRect/>
          </a:stretch>
        </p:blipFill>
        <p:spPr>
          <a:xfrm>
            <a:off x="8222298" y="6281936"/>
            <a:ext cx="921702" cy="576064"/>
          </a:xfrm>
          <a:prstGeom prst="rect">
            <a:avLst/>
          </a:prstGeom>
        </p:spPr>
      </p:pic>
      <p:sp>
        <p:nvSpPr>
          <p:cNvPr id="7" name="4 CuadroTexto"/>
          <p:cNvSpPr txBox="1"/>
          <p:nvPr/>
        </p:nvSpPr>
        <p:spPr>
          <a:xfrm>
            <a:off x="179512" y="6021288"/>
            <a:ext cx="8208912" cy="584776"/>
          </a:xfrm>
          <a:prstGeom prst="rect">
            <a:avLst/>
          </a:prstGeom>
          <a:noFill/>
        </p:spPr>
        <p:txBody>
          <a:bodyPr wrap="square" rtlCol="0">
            <a:spAutoFit/>
          </a:bodyPr>
          <a:lstStyle/>
          <a:p>
            <a:r>
              <a:rPr lang="es-ES" sz="1600" dirty="0"/>
              <a:t>Resultado Nacional. Prevalencia de Personas con Discapacidad en Chile. 2004. Fondo Nacional de la Discapacidad.</a:t>
            </a:r>
            <a:endParaRPr lang="es-CL" sz="1600" dirty="0"/>
          </a:p>
        </p:txBody>
      </p:sp>
      <p:sp>
        <p:nvSpPr>
          <p:cNvPr id="8" name="2 Marcador de contenido"/>
          <p:cNvSpPr>
            <a:spLocks noGrp="1"/>
          </p:cNvSpPr>
          <p:nvPr>
            <p:ph idx="1"/>
          </p:nvPr>
        </p:nvSpPr>
        <p:spPr>
          <a:xfrm>
            <a:off x="467544" y="1340768"/>
            <a:ext cx="4032448" cy="1872208"/>
          </a:xfrm>
        </p:spPr>
        <p:txBody>
          <a:bodyPr>
            <a:normAutofit fontScale="92500"/>
          </a:bodyPr>
          <a:lstStyle/>
          <a:p>
            <a:r>
              <a:rPr lang="es-US" sz="2800" dirty="0" smtClean="0"/>
              <a:t>Prevalencia Chile: 12,9% </a:t>
            </a:r>
          </a:p>
          <a:p>
            <a:pPr lvl="1"/>
            <a:r>
              <a:rPr lang="es-US" sz="2400" dirty="0" smtClean="0"/>
              <a:t>7,5% leve.</a:t>
            </a:r>
          </a:p>
          <a:p>
            <a:pPr lvl="1"/>
            <a:r>
              <a:rPr lang="es-US" sz="2400" dirty="0" smtClean="0"/>
              <a:t>3,2% moderadas.</a:t>
            </a:r>
          </a:p>
          <a:p>
            <a:pPr lvl="1"/>
            <a:r>
              <a:rPr lang="es-US" sz="2400" dirty="0" smtClean="0"/>
              <a:t>2,5% severa.</a:t>
            </a:r>
          </a:p>
        </p:txBody>
      </p:sp>
      <p:pic>
        <p:nvPicPr>
          <p:cNvPr id="3" name="Picture 2"/>
          <p:cNvPicPr>
            <a:picLocks noChangeAspect="1"/>
          </p:cNvPicPr>
          <p:nvPr/>
        </p:nvPicPr>
        <p:blipFill>
          <a:blip r:embed="rId5"/>
          <a:stretch>
            <a:fillRect/>
          </a:stretch>
        </p:blipFill>
        <p:spPr>
          <a:xfrm>
            <a:off x="4559300" y="3416300"/>
            <a:ext cx="12700" cy="12700"/>
          </a:xfrm>
          <a:prstGeom prst="rect">
            <a:avLst/>
          </a:prstGeom>
        </p:spPr>
      </p:pic>
      <p:pic>
        <p:nvPicPr>
          <p:cNvPr id="5" name="Picture 4"/>
          <p:cNvPicPr>
            <a:picLocks noChangeAspect="1"/>
          </p:cNvPicPr>
          <p:nvPr/>
        </p:nvPicPr>
        <p:blipFill>
          <a:blip r:embed="rId5"/>
          <a:stretch>
            <a:fillRect/>
          </a:stretch>
        </p:blipFill>
        <p:spPr>
          <a:xfrm>
            <a:off x="4559300" y="3416300"/>
            <a:ext cx="12700" cy="12700"/>
          </a:xfrm>
          <a:prstGeom prst="rect">
            <a:avLst/>
          </a:prstGeom>
        </p:spPr>
      </p:pic>
      <p:pic>
        <p:nvPicPr>
          <p:cNvPr id="6" name="Picture 5"/>
          <p:cNvPicPr>
            <a:picLocks noChangeAspect="1"/>
          </p:cNvPicPr>
          <p:nvPr/>
        </p:nvPicPr>
        <p:blipFill>
          <a:blip r:embed="rId5"/>
          <a:stretch>
            <a:fillRect/>
          </a:stretch>
        </p:blipFill>
        <p:spPr>
          <a:xfrm>
            <a:off x="4559300" y="3416300"/>
            <a:ext cx="12700" cy="12700"/>
          </a:xfrm>
          <a:prstGeom prst="rect">
            <a:avLst/>
          </a:prstGeom>
        </p:spPr>
      </p:pic>
      <p:pic>
        <p:nvPicPr>
          <p:cNvPr id="9" name="Picture 8"/>
          <p:cNvPicPr>
            <a:picLocks noChangeAspect="1"/>
          </p:cNvPicPr>
          <p:nvPr/>
        </p:nvPicPr>
        <p:blipFill>
          <a:blip r:embed="rId5"/>
          <a:stretch>
            <a:fillRect/>
          </a:stretch>
        </p:blipFill>
        <p:spPr>
          <a:xfrm>
            <a:off x="4559300" y="3416300"/>
            <a:ext cx="12700" cy="12700"/>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744399843"/>
              </p:ext>
            </p:extLst>
          </p:nvPr>
        </p:nvGraphicFramePr>
        <p:xfrm>
          <a:off x="530820" y="2420888"/>
          <a:ext cx="8001620" cy="3538331"/>
        </p:xfrm>
        <a:graphic>
          <a:graphicData uri="http://schemas.openxmlformats.org/presentationml/2006/ole">
            <mc:AlternateContent xmlns:mc="http://schemas.openxmlformats.org/markup-compatibility/2006">
              <mc:Choice xmlns:v="urn:schemas-microsoft-com:vml" Requires="v">
                <p:oleObj spid="_x0000_s1067" name="Chart" r:id="rId6" imgW="6921500" imgH="3060700" progId="MSGraph.Chart.8">
                  <p:embed/>
                </p:oleObj>
              </mc:Choice>
              <mc:Fallback>
                <p:oleObj name="Chart" r:id="rId6" imgW="6921500" imgH="3060700" progId="MSGraph.Chart.8">
                  <p:embed/>
                  <p:pic>
                    <p:nvPicPr>
                      <p:cNvPr id="0" name=""/>
                      <p:cNvPicPr/>
                      <p:nvPr/>
                    </p:nvPicPr>
                    <p:blipFill>
                      <a:blip r:embed="rId7"/>
                      <a:stretch>
                        <a:fillRect/>
                      </a:stretch>
                    </p:blipFill>
                    <p:spPr>
                      <a:xfrm>
                        <a:off x="530820" y="2420888"/>
                        <a:ext cx="8001620" cy="3538331"/>
                      </a:xfrm>
                      <a:prstGeom prst="rect">
                        <a:avLst/>
                      </a:prstGeom>
                    </p:spPr>
                  </p:pic>
                </p:oleObj>
              </mc:Fallback>
            </mc:AlternateContent>
          </a:graphicData>
        </a:graphic>
      </p:graphicFrame>
      <p:sp>
        <p:nvSpPr>
          <p:cNvPr id="11" name="2 Marcador de contenido"/>
          <p:cNvSpPr txBox="1">
            <a:spLocks/>
          </p:cNvSpPr>
          <p:nvPr/>
        </p:nvSpPr>
        <p:spPr>
          <a:xfrm>
            <a:off x="4932040" y="1340768"/>
            <a:ext cx="3024336"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US" sz="2800" dirty="0" smtClean="0"/>
              <a:t>Mundial:</a:t>
            </a:r>
          </a:p>
          <a:p>
            <a:pPr lvl="1"/>
            <a:r>
              <a:rPr lang="es-US" sz="2400" dirty="0" smtClean="0"/>
              <a:t>600 millones</a:t>
            </a:r>
            <a:endParaRPr lang="es-US" sz="2000" dirty="0" smtClean="0"/>
          </a:p>
        </p:txBody>
      </p:sp>
    </p:spTree>
    <p:extLst>
      <p:ext uri="{BB962C8B-B14F-4D97-AF65-F5344CB8AC3E}">
        <p14:creationId xmlns:p14="http://schemas.microsoft.com/office/powerpoint/2010/main" val="171338471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2" y="4406900"/>
            <a:ext cx="7882136" cy="1362075"/>
          </a:xfrm>
        </p:spPr>
        <p:txBody>
          <a:bodyPr>
            <a:normAutofit/>
          </a:bodyPr>
          <a:lstStyle/>
          <a:p>
            <a:r>
              <a:rPr lang="es-US" sz="2800" dirty="0">
                <a:solidFill>
                  <a:srgbClr val="C00000"/>
                </a:solidFill>
              </a:rPr>
              <a:t>¿Cuál es el desafío frente a esta situación?</a:t>
            </a:r>
          </a:p>
        </p:txBody>
      </p:sp>
      <p:pic>
        <p:nvPicPr>
          <p:cNvPr id="3" name="Picture 2"/>
          <p:cNvPicPr>
            <a:picLocks noChangeAspect="1"/>
          </p:cNvPicPr>
          <p:nvPr/>
        </p:nvPicPr>
        <p:blipFill>
          <a:blip r:embed="rId2"/>
          <a:stretch>
            <a:fillRect/>
          </a:stretch>
        </p:blipFill>
        <p:spPr>
          <a:xfrm>
            <a:off x="4211960" y="1196752"/>
            <a:ext cx="3898900" cy="2921000"/>
          </a:xfrm>
          <a:prstGeom prst="rect">
            <a:avLst/>
          </a:prstGeom>
        </p:spPr>
      </p:pic>
      <p:sp>
        <p:nvSpPr>
          <p:cNvPr id="2" name="Marcador de texto 1"/>
          <p:cNvSpPr>
            <a:spLocks noGrp="1"/>
          </p:cNvSpPr>
          <p:nvPr>
            <p:ph type="body" idx="1"/>
          </p:nvPr>
        </p:nvSpPr>
        <p:spPr/>
        <p:txBody>
          <a:bodyPr/>
          <a:lstStyle/>
          <a:p>
            <a:endParaRPr lang="es-CL"/>
          </a:p>
        </p:txBody>
      </p:sp>
    </p:spTree>
    <p:extLst>
      <p:ext uri="{BB962C8B-B14F-4D97-AF65-F5344CB8AC3E}">
        <p14:creationId xmlns:p14="http://schemas.microsoft.com/office/powerpoint/2010/main" val="295637514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Rehabilitación</a:t>
            </a:r>
            <a:endParaRPr lang="es-ES" b="1" dirty="0">
              <a:solidFill>
                <a:srgbClr val="C00000"/>
              </a:solidFill>
            </a:endParaRPr>
          </a:p>
        </p:txBody>
      </p:sp>
      <p:sp>
        <p:nvSpPr>
          <p:cNvPr id="3" name="2 Marcador de contenido"/>
          <p:cNvSpPr>
            <a:spLocks noGrp="1"/>
          </p:cNvSpPr>
          <p:nvPr>
            <p:ph idx="1"/>
          </p:nvPr>
        </p:nvSpPr>
        <p:spPr>
          <a:xfrm>
            <a:off x="467544" y="1340768"/>
            <a:ext cx="8229600" cy="2664296"/>
          </a:xfrm>
        </p:spPr>
        <p:txBody>
          <a:bodyPr>
            <a:noAutofit/>
          </a:bodyPr>
          <a:lstStyle/>
          <a:p>
            <a:pPr algn="just"/>
            <a:r>
              <a:rPr lang="es-US" sz="2800" dirty="0"/>
              <a:t>Se refiere al proceso que anima a las personas con discapacidades para lograr y mantener sus niveles </a:t>
            </a:r>
            <a:r>
              <a:rPr lang="es-US" sz="2800" b="1" dirty="0"/>
              <a:t>óptimos físicos, sensoriales, intelectuales, psiquiátri- cos y/o funcionales, sociales, </a:t>
            </a:r>
            <a:r>
              <a:rPr lang="es-US" sz="2800" dirty="0"/>
              <a:t>proveyéndolos con las herramientas para cambiar sus vidas al nivel </a:t>
            </a:r>
            <a:r>
              <a:rPr lang="es-US" sz="2800" dirty="0" smtClean="0"/>
              <a:t>más </a:t>
            </a:r>
            <a:r>
              <a:rPr lang="es-US" sz="2800" dirty="0"/>
              <a:t>alto de independencia. </a:t>
            </a:r>
            <a:endParaRPr lang="es-US" sz="2800" dirty="0" smtClean="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5" name="4 CuadroTexto"/>
          <p:cNvSpPr txBox="1"/>
          <p:nvPr/>
        </p:nvSpPr>
        <p:spPr>
          <a:xfrm>
            <a:off x="395536" y="6237312"/>
            <a:ext cx="7848872" cy="584776"/>
          </a:xfrm>
          <a:prstGeom prst="rect">
            <a:avLst/>
          </a:prstGeom>
          <a:noFill/>
        </p:spPr>
        <p:txBody>
          <a:bodyPr wrap="square" rtlCol="0">
            <a:spAutoFit/>
          </a:bodyPr>
          <a:lstStyle/>
          <a:p>
            <a:r>
              <a:rPr lang="en-US" sz="1600" dirty="0"/>
              <a:t>NNUU The Standard Rules on the Equalization of Opportunities for Persons with Disabilities. </a:t>
            </a:r>
            <a:r>
              <a:rPr lang="en-US" sz="1600" dirty="0" err="1"/>
              <a:t>Pag</a:t>
            </a:r>
            <a:r>
              <a:rPr lang="en-US" sz="1600" dirty="0"/>
              <a:t> 11. 1994 </a:t>
            </a:r>
          </a:p>
        </p:txBody>
      </p:sp>
      <p:pic>
        <p:nvPicPr>
          <p:cNvPr id="6" name="Picture 5"/>
          <p:cNvPicPr>
            <a:picLocks noChangeAspect="1"/>
          </p:cNvPicPr>
          <p:nvPr/>
        </p:nvPicPr>
        <p:blipFill>
          <a:blip r:embed="rId3"/>
          <a:stretch>
            <a:fillRect/>
          </a:stretch>
        </p:blipFill>
        <p:spPr>
          <a:xfrm>
            <a:off x="3563888" y="4036392"/>
            <a:ext cx="2128912" cy="2128912"/>
          </a:xfrm>
          <a:prstGeom prst="rect">
            <a:avLst/>
          </a:prstGeom>
        </p:spPr>
      </p:pic>
    </p:spTree>
    <p:extLst>
      <p:ext uri="{BB962C8B-B14F-4D97-AF65-F5344CB8AC3E}">
        <p14:creationId xmlns:p14="http://schemas.microsoft.com/office/powerpoint/2010/main" val="210496864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Salud</a:t>
            </a:r>
            <a:endParaRPr lang="es-ES" b="1" dirty="0">
              <a:solidFill>
                <a:srgbClr val="C00000"/>
              </a:solidFill>
            </a:endParaRPr>
          </a:p>
        </p:txBody>
      </p:sp>
      <p:sp>
        <p:nvSpPr>
          <p:cNvPr id="3" name="2 Marcador de contenido"/>
          <p:cNvSpPr>
            <a:spLocks noGrp="1"/>
          </p:cNvSpPr>
          <p:nvPr>
            <p:ph idx="1"/>
          </p:nvPr>
        </p:nvSpPr>
        <p:spPr>
          <a:xfrm>
            <a:off x="539552" y="1484784"/>
            <a:ext cx="8229600" cy="1440160"/>
          </a:xfrm>
        </p:spPr>
        <p:txBody>
          <a:bodyPr>
            <a:noAutofit/>
          </a:bodyPr>
          <a:lstStyle/>
          <a:p>
            <a:pPr algn="just"/>
            <a:r>
              <a:rPr lang="es-US" sz="2800" dirty="0"/>
              <a:t>La salud como componente vital del ser humano debe ser garante </a:t>
            </a:r>
            <a:r>
              <a:rPr lang="es-US" sz="2800" dirty="0" smtClean="0"/>
              <a:t>imprescindible </a:t>
            </a:r>
            <a:r>
              <a:rPr lang="es-US" sz="2800" dirty="0"/>
              <a:t>de la calidad de </a:t>
            </a:r>
            <a:r>
              <a:rPr lang="es-US" sz="2800" dirty="0" smtClean="0"/>
              <a:t>vida.</a:t>
            </a: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graphicFrame>
        <p:nvGraphicFramePr>
          <p:cNvPr id="8" name="Diagram 7"/>
          <p:cNvGraphicFramePr/>
          <p:nvPr>
            <p:extLst>
              <p:ext uri="{D42A27DB-BD31-4B8C-83A1-F6EECF244321}">
                <p14:modId xmlns:p14="http://schemas.microsoft.com/office/powerpoint/2010/main" val="2803835490"/>
              </p:ext>
            </p:extLst>
          </p:nvPr>
        </p:nvGraphicFramePr>
        <p:xfrm>
          <a:off x="1027930" y="1768723"/>
          <a:ext cx="75608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44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Rehabilitación Integral</a:t>
            </a:r>
            <a:endParaRPr lang="es-ES" b="1" dirty="0">
              <a:solidFill>
                <a:srgbClr val="C00000"/>
              </a:solidFill>
            </a:endParaRPr>
          </a:p>
        </p:txBody>
      </p:sp>
      <p:sp>
        <p:nvSpPr>
          <p:cNvPr id="3" name="2 Marcador de contenido"/>
          <p:cNvSpPr>
            <a:spLocks noGrp="1"/>
          </p:cNvSpPr>
          <p:nvPr>
            <p:ph idx="1"/>
          </p:nvPr>
        </p:nvSpPr>
        <p:spPr>
          <a:xfrm>
            <a:off x="467544" y="1484784"/>
            <a:ext cx="8136904" cy="1368152"/>
          </a:xfrm>
        </p:spPr>
        <p:txBody>
          <a:bodyPr>
            <a:noAutofit/>
          </a:bodyPr>
          <a:lstStyle/>
          <a:p>
            <a:pPr algn="just"/>
            <a:r>
              <a:rPr lang="es-US" sz="2800" dirty="0" smtClean="0"/>
              <a:t>Actualmente el enfoque de la rehabilitación en salud no se centra solamente en la concepción clásica de este concepto.</a:t>
            </a:r>
          </a:p>
          <a:p>
            <a:pPr marL="0" indent="0" algn="just">
              <a:buNone/>
            </a:pPr>
            <a:endParaRPr lang="es-US" sz="2800" dirty="0" smtClean="0"/>
          </a:p>
          <a:p>
            <a:pPr marL="0" indent="0" algn="just">
              <a:buNone/>
            </a:pPr>
            <a:endParaRPr lang="es-US" sz="2800" dirty="0"/>
          </a:p>
          <a:p>
            <a:pPr algn="just"/>
            <a:endParaRPr lang="es-US"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graphicFrame>
        <p:nvGraphicFramePr>
          <p:cNvPr id="6" name="Diagram 5"/>
          <p:cNvGraphicFramePr/>
          <p:nvPr>
            <p:extLst>
              <p:ext uri="{D42A27DB-BD31-4B8C-83A1-F6EECF244321}">
                <p14:modId xmlns:p14="http://schemas.microsoft.com/office/powerpoint/2010/main" val="1612790737"/>
              </p:ext>
            </p:extLst>
          </p:nvPr>
        </p:nvGraphicFramePr>
        <p:xfrm>
          <a:off x="827584" y="2317328"/>
          <a:ext cx="77768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716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Objetivos</a:t>
            </a:r>
            <a:endParaRPr lang="es-ES" b="1" dirty="0">
              <a:solidFill>
                <a:srgbClr val="C00000"/>
              </a:solidFill>
            </a:endParaRPr>
          </a:p>
        </p:txBody>
      </p:sp>
      <p:sp>
        <p:nvSpPr>
          <p:cNvPr id="3" name="2 Marcador de contenido"/>
          <p:cNvSpPr>
            <a:spLocks noGrp="1"/>
          </p:cNvSpPr>
          <p:nvPr>
            <p:ph idx="1"/>
          </p:nvPr>
        </p:nvSpPr>
        <p:spPr>
          <a:xfrm>
            <a:off x="467544" y="1412776"/>
            <a:ext cx="8229600" cy="4525963"/>
          </a:xfrm>
        </p:spPr>
        <p:txBody>
          <a:bodyPr>
            <a:normAutofit/>
          </a:bodyPr>
          <a:lstStyle/>
          <a:p>
            <a:pPr algn="just"/>
            <a:r>
              <a:rPr lang="es-US" sz="2400" dirty="0" smtClean="0"/>
              <a:t>Comprender el concepto de discapacidad, sus dimensiones y relevancia.</a:t>
            </a:r>
          </a:p>
          <a:p>
            <a:pPr algn="just"/>
            <a:endParaRPr lang="es-US" sz="2400" dirty="0" smtClean="0"/>
          </a:p>
          <a:p>
            <a:pPr algn="just"/>
            <a:r>
              <a:rPr lang="es-US" sz="2400" dirty="0" smtClean="0"/>
              <a:t>Reconocer el desafío del enfoque integral</a:t>
            </a:r>
            <a:r>
              <a:rPr lang="es-US" sz="2400" dirty="0"/>
              <a:t> </a:t>
            </a:r>
            <a:r>
              <a:rPr lang="es-US" sz="2400" dirty="0" smtClean="0"/>
              <a:t>de la discapacidad.</a:t>
            </a:r>
          </a:p>
          <a:p>
            <a:pPr algn="just"/>
            <a:endParaRPr lang="es-US" sz="2400" dirty="0" smtClean="0"/>
          </a:p>
          <a:p>
            <a:pPr algn="just"/>
            <a:r>
              <a:rPr lang="es-US" sz="2400" dirty="0" smtClean="0"/>
              <a:t>Identificar las estrategias para el abordaje de la discapacidad en APS.</a:t>
            </a:r>
          </a:p>
          <a:p>
            <a:pPr marL="0" indent="0" algn="just">
              <a:buNone/>
            </a:pPr>
            <a:endParaRPr lang="es-US" sz="2400" dirty="0" smtClean="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pic>
        <p:nvPicPr>
          <p:cNvPr id="8" name="Picture 7"/>
          <p:cNvPicPr>
            <a:picLocks noChangeAspect="1"/>
          </p:cNvPicPr>
          <p:nvPr/>
        </p:nvPicPr>
        <p:blipFill>
          <a:blip r:embed="rId3"/>
          <a:stretch>
            <a:fillRect/>
          </a:stretch>
        </p:blipFill>
        <p:spPr>
          <a:xfrm>
            <a:off x="899592" y="1844824"/>
            <a:ext cx="7416824" cy="2754088"/>
          </a:xfrm>
          <a:prstGeom prst="rect">
            <a:avLst/>
          </a:prstGeom>
        </p:spPr>
      </p:pic>
      <p:sp>
        <p:nvSpPr>
          <p:cNvPr id="9" name="1 Título"/>
          <p:cNvSpPr>
            <a:spLocks noGrp="1"/>
          </p:cNvSpPr>
          <p:nvPr>
            <p:ph type="title"/>
          </p:nvPr>
        </p:nvSpPr>
        <p:spPr>
          <a:xfrm>
            <a:off x="457200" y="274638"/>
            <a:ext cx="8229600" cy="1143000"/>
          </a:xfrm>
        </p:spPr>
        <p:txBody>
          <a:bodyPr/>
          <a:lstStyle/>
          <a:p>
            <a:r>
              <a:rPr lang="es-US" b="1" dirty="0" smtClean="0">
                <a:solidFill>
                  <a:srgbClr val="C00000"/>
                </a:solidFill>
              </a:rPr>
              <a:t>Prevención de la Discapacidad</a:t>
            </a:r>
            <a:endParaRPr lang="es-ES" b="1" dirty="0">
              <a:solidFill>
                <a:srgbClr val="C00000"/>
              </a:solidFill>
            </a:endParaRPr>
          </a:p>
        </p:txBody>
      </p:sp>
    </p:spTree>
    <p:extLst>
      <p:ext uri="{BB962C8B-B14F-4D97-AF65-F5344CB8AC3E}">
        <p14:creationId xmlns:p14="http://schemas.microsoft.com/office/powerpoint/2010/main" val="16951619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Rehabilitación Institucional</a:t>
            </a:r>
            <a:endParaRPr lang="es-ES" b="1" dirty="0">
              <a:solidFill>
                <a:srgbClr val="C00000"/>
              </a:solidFill>
            </a:endParaRPr>
          </a:p>
        </p:txBody>
      </p:sp>
      <p:sp>
        <p:nvSpPr>
          <p:cNvPr id="3" name="2 Marcador de contenido"/>
          <p:cNvSpPr>
            <a:spLocks noGrp="1"/>
          </p:cNvSpPr>
          <p:nvPr>
            <p:ph idx="1"/>
          </p:nvPr>
        </p:nvSpPr>
        <p:spPr>
          <a:xfrm>
            <a:off x="467544" y="1556792"/>
            <a:ext cx="8229600" cy="3024336"/>
          </a:xfrm>
        </p:spPr>
        <p:txBody>
          <a:bodyPr>
            <a:noAutofit/>
          </a:bodyPr>
          <a:lstStyle/>
          <a:p>
            <a:pPr algn="just"/>
            <a:r>
              <a:rPr lang="es-CL" sz="2800" dirty="0" smtClean="0"/>
              <a:t>Incluye la actividad técnica realizada en instituciones, gubernamentales o no, destinadas a la recuperación funcional de las personas que presentan limitaciones en su actividad y participación. </a:t>
            </a:r>
            <a:endParaRPr lang="es-CL"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5" name="4 CuadroTexto"/>
          <p:cNvSpPr txBox="1"/>
          <p:nvPr/>
        </p:nvSpPr>
        <p:spPr>
          <a:xfrm>
            <a:off x="395536" y="6237312"/>
            <a:ext cx="7488832" cy="584776"/>
          </a:xfrm>
          <a:prstGeom prst="rect">
            <a:avLst/>
          </a:prstGeom>
          <a:noFill/>
        </p:spPr>
        <p:txBody>
          <a:bodyPr wrap="square" rtlCol="0">
            <a:spAutoFit/>
          </a:bodyPr>
          <a:lstStyle/>
          <a:p>
            <a:r>
              <a:rPr lang="en-US" sz="1600" dirty="0"/>
              <a:t>NNUU The Standard Rules on the Equalization of Opportunities for Persons with Disabilities. </a:t>
            </a:r>
            <a:r>
              <a:rPr lang="en-US" sz="1600" dirty="0" err="1"/>
              <a:t>Pag</a:t>
            </a:r>
            <a:r>
              <a:rPr lang="en-US" sz="1600" dirty="0"/>
              <a:t> 11. 1994 </a:t>
            </a:r>
          </a:p>
        </p:txBody>
      </p:sp>
    </p:spTree>
    <p:extLst>
      <p:ext uri="{BB962C8B-B14F-4D97-AF65-F5344CB8AC3E}">
        <p14:creationId xmlns:p14="http://schemas.microsoft.com/office/powerpoint/2010/main" val="425389575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b="1" dirty="0" smtClean="0">
                <a:solidFill>
                  <a:srgbClr val="C00000"/>
                </a:solidFill>
              </a:rPr>
              <a:t>Rehabilitación con Base Comunitaria</a:t>
            </a:r>
            <a:endParaRPr lang="es-ES" b="1" dirty="0">
              <a:solidFill>
                <a:srgbClr val="C00000"/>
              </a:solidFill>
            </a:endParaRPr>
          </a:p>
        </p:txBody>
      </p:sp>
      <p:sp>
        <p:nvSpPr>
          <p:cNvPr id="3" name="2 Marcador de contenido"/>
          <p:cNvSpPr>
            <a:spLocks noGrp="1"/>
          </p:cNvSpPr>
          <p:nvPr>
            <p:ph idx="1"/>
          </p:nvPr>
        </p:nvSpPr>
        <p:spPr>
          <a:xfrm>
            <a:off x="467544" y="1556792"/>
            <a:ext cx="8229600" cy="3024336"/>
          </a:xfrm>
        </p:spPr>
        <p:txBody>
          <a:bodyPr>
            <a:noAutofit/>
          </a:bodyPr>
          <a:lstStyle/>
          <a:p>
            <a:pPr algn="just"/>
            <a:r>
              <a:rPr lang="es-CL" sz="2800" dirty="0" smtClean="0"/>
              <a:t>La rehabilitación basada en la comunidad constituye una estrategia de desarrollo comunitario para la rehabilitación, equiparación de oportunidades e integración social de todas las personas con discapacidad. </a:t>
            </a:r>
            <a:endParaRPr lang="es-CL"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5" name="4 CuadroTexto"/>
          <p:cNvSpPr txBox="1"/>
          <p:nvPr/>
        </p:nvSpPr>
        <p:spPr>
          <a:xfrm>
            <a:off x="395536" y="6237312"/>
            <a:ext cx="7488832" cy="584776"/>
          </a:xfrm>
          <a:prstGeom prst="rect">
            <a:avLst/>
          </a:prstGeom>
          <a:noFill/>
        </p:spPr>
        <p:txBody>
          <a:bodyPr wrap="square" rtlCol="0">
            <a:spAutoFit/>
          </a:bodyPr>
          <a:lstStyle/>
          <a:p>
            <a:r>
              <a:rPr lang="en-US" sz="1600" dirty="0"/>
              <a:t>NNUU The Standard Rules on the Equalization of Opportunities for Persons with Disabilities. </a:t>
            </a:r>
            <a:r>
              <a:rPr lang="en-US" sz="1600" dirty="0" err="1"/>
              <a:t>Pag</a:t>
            </a:r>
            <a:r>
              <a:rPr lang="en-US" sz="1600" dirty="0"/>
              <a:t> 11. 1994 </a:t>
            </a:r>
          </a:p>
        </p:txBody>
      </p:sp>
    </p:spTree>
    <p:extLst>
      <p:ext uri="{BB962C8B-B14F-4D97-AF65-F5344CB8AC3E}">
        <p14:creationId xmlns:p14="http://schemas.microsoft.com/office/powerpoint/2010/main" val="427399900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Realidad en Chile</a:t>
            </a:r>
            <a:endParaRPr lang="es-ES" b="1" dirty="0">
              <a:solidFill>
                <a:srgbClr val="C00000"/>
              </a:solidFill>
            </a:endParaRPr>
          </a:p>
        </p:txBody>
      </p:sp>
      <p:sp>
        <p:nvSpPr>
          <p:cNvPr id="3" name="2 Marcador de contenido"/>
          <p:cNvSpPr>
            <a:spLocks noGrp="1"/>
          </p:cNvSpPr>
          <p:nvPr>
            <p:ph idx="1"/>
          </p:nvPr>
        </p:nvSpPr>
        <p:spPr>
          <a:xfrm>
            <a:off x="467544" y="1556792"/>
            <a:ext cx="8229600" cy="3672408"/>
          </a:xfrm>
        </p:spPr>
        <p:txBody>
          <a:bodyPr>
            <a:noAutofit/>
          </a:bodyPr>
          <a:lstStyle/>
          <a:p>
            <a:pPr algn="just"/>
            <a:r>
              <a:rPr lang="es-CL" sz="2800" dirty="0" smtClean="0"/>
              <a:t>Desarrollo de rehabilitación integral desde el 2003.</a:t>
            </a:r>
          </a:p>
          <a:p>
            <a:pPr algn="just"/>
            <a:endParaRPr lang="es-CL" sz="2800" dirty="0"/>
          </a:p>
          <a:p>
            <a:pPr algn="just"/>
            <a:r>
              <a:rPr lang="es-CL" sz="2800" dirty="0" smtClean="0"/>
              <a:t>Orientaciones metodológicas 2010 – 2014</a:t>
            </a:r>
          </a:p>
          <a:p>
            <a:pPr algn="just"/>
            <a:endParaRPr lang="es-CL" sz="2800" dirty="0"/>
          </a:p>
          <a:p>
            <a:pPr algn="just"/>
            <a:r>
              <a:rPr lang="es-CL" sz="2800" dirty="0" smtClean="0"/>
              <a:t>Desarrollo </a:t>
            </a:r>
            <a:r>
              <a:rPr lang="es-CL" sz="2800" dirty="0"/>
              <a:t>de </a:t>
            </a:r>
            <a:r>
              <a:rPr lang="es-CL" sz="2800" dirty="0" smtClean="0"/>
              <a:t>la articulación de la </a:t>
            </a:r>
            <a:r>
              <a:rPr lang="es-CL" sz="2800" dirty="0"/>
              <a:t>red de servicios en rehabilitación en los distintos servicios de salud debe acoger sus especificidades. </a:t>
            </a:r>
          </a:p>
          <a:p>
            <a:pPr marL="0" indent="0" algn="just">
              <a:buNone/>
            </a:pPr>
            <a:endParaRPr lang="es-CL"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5" name="4 CuadroTexto"/>
          <p:cNvSpPr txBox="1"/>
          <p:nvPr/>
        </p:nvSpPr>
        <p:spPr>
          <a:xfrm>
            <a:off x="179512" y="6027003"/>
            <a:ext cx="8064896" cy="830997"/>
          </a:xfrm>
          <a:prstGeom prst="rect">
            <a:avLst/>
          </a:prstGeom>
          <a:noFill/>
        </p:spPr>
        <p:txBody>
          <a:bodyPr wrap="square" rtlCol="0">
            <a:spAutoFit/>
          </a:bodyPr>
          <a:lstStyle/>
          <a:p>
            <a:pPr algn="just"/>
            <a:r>
              <a:rPr lang="en-US" sz="1600" dirty="0" smtClean="0"/>
              <a:t>MINSAL, </a:t>
            </a:r>
            <a:r>
              <a:rPr lang="en-US" sz="1600" dirty="0"/>
              <a:t>ORIENTACIONES METODOLOGICAS PARA EL DESARROLLO DE LAS ESTRATEGIAS DE REHABILITACIÓN EN A.P.S</a:t>
            </a:r>
            <a:r>
              <a:rPr lang="en-US" sz="1600" dirty="0" smtClean="0"/>
              <a:t>.</a:t>
            </a:r>
            <a:r>
              <a:rPr lang="en-US" sz="1600" dirty="0"/>
              <a:t> </a:t>
            </a:r>
            <a:r>
              <a:rPr lang="en-US" sz="1600" dirty="0" smtClean="0"/>
              <a:t>2010-2014. MINSAL, Santiago, Chile. 2010</a:t>
            </a:r>
            <a:endParaRPr lang="en-US" sz="1600" dirty="0"/>
          </a:p>
          <a:p>
            <a:pPr algn="just"/>
            <a:endParaRPr lang="en-US" sz="1600" dirty="0"/>
          </a:p>
        </p:txBody>
      </p:sp>
    </p:spTree>
    <p:extLst>
      <p:ext uri="{BB962C8B-B14F-4D97-AF65-F5344CB8AC3E}">
        <p14:creationId xmlns:p14="http://schemas.microsoft.com/office/powerpoint/2010/main" val="162684942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Articulación</a:t>
            </a:r>
            <a:endParaRPr lang="es-ES" b="1" dirty="0">
              <a:solidFill>
                <a:srgbClr val="C00000"/>
              </a:solidFill>
            </a:endParaRP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5" name="4 CuadroTexto"/>
          <p:cNvSpPr txBox="1"/>
          <p:nvPr/>
        </p:nvSpPr>
        <p:spPr>
          <a:xfrm>
            <a:off x="179512" y="6027003"/>
            <a:ext cx="8064896" cy="830997"/>
          </a:xfrm>
          <a:prstGeom prst="rect">
            <a:avLst/>
          </a:prstGeom>
          <a:noFill/>
        </p:spPr>
        <p:txBody>
          <a:bodyPr wrap="square" rtlCol="0">
            <a:spAutoFit/>
          </a:bodyPr>
          <a:lstStyle/>
          <a:p>
            <a:pPr algn="just"/>
            <a:r>
              <a:rPr lang="en-US" sz="1600" dirty="0" smtClean="0"/>
              <a:t>MINSAL, </a:t>
            </a:r>
            <a:r>
              <a:rPr lang="en-US" sz="1600" dirty="0"/>
              <a:t>ORIENTACIONES METODOLOGICAS PARA EL DESARROLLO DE LAS ESTRATEGIAS DE REHABILITACIÓN EN A.P.S</a:t>
            </a:r>
            <a:r>
              <a:rPr lang="en-US" sz="1600" dirty="0" smtClean="0"/>
              <a:t>.</a:t>
            </a:r>
            <a:r>
              <a:rPr lang="en-US" sz="1600" dirty="0"/>
              <a:t> </a:t>
            </a:r>
            <a:r>
              <a:rPr lang="en-US" sz="1600" dirty="0" smtClean="0"/>
              <a:t>2010-2014. MINSAL, Santiago, Chile. 2010</a:t>
            </a:r>
            <a:endParaRPr lang="en-US" sz="1600" dirty="0"/>
          </a:p>
          <a:p>
            <a:pPr algn="just"/>
            <a:endParaRPr lang="en-US" sz="1600" dirty="0"/>
          </a:p>
        </p:txBody>
      </p:sp>
      <p:sp>
        <p:nvSpPr>
          <p:cNvPr id="7" name="TextBox 6"/>
          <p:cNvSpPr txBox="1"/>
          <p:nvPr/>
        </p:nvSpPr>
        <p:spPr>
          <a:xfrm>
            <a:off x="395536" y="1628800"/>
            <a:ext cx="3096344" cy="923330"/>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dirty="0" smtClean="0"/>
              <a:t>Intervención de alta complejidad social y diversidad en rehabilitación</a:t>
            </a:r>
            <a:r>
              <a:rPr lang="en-US" dirty="0" smtClean="0"/>
              <a:t> </a:t>
            </a:r>
            <a:endParaRPr lang="en-US" dirty="0"/>
          </a:p>
        </p:txBody>
      </p:sp>
      <p:sp>
        <p:nvSpPr>
          <p:cNvPr id="8" name="TextBox 7"/>
          <p:cNvSpPr txBox="1"/>
          <p:nvPr/>
        </p:nvSpPr>
        <p:spPr>
          <a:xfrm>
            <a:off x="5580112" y="1628800"/>
            <a:ext cx="3096344" cy="923330"/>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dirty="0"/>
              <a:t>Intervención de alta </a:t>
            </a:r>
            <a:r>
              <a:rPr lang="es-CL" dirty="0" smtClean="0"/>
              <a:t>especialización.</a:t>
            </a:r>
            <a:endParaRPr lang="es-CL" dirty="0"/>
          </a:p>
          <a:p>
            <a:endParaRPr lang="es-ES_tradnl" dirty="0"/>
          </a:p>
        </p:txBody>
      </p:sp>
      <p:sp>
        <p:nvSpPr>
          <p:cNvPr id="9" name="Left-Right Arrow 8"/>
          <p:cNvSpPr/>
          <p:nvPr/>
        </p:nvSpPr>
        <p:spPr>
          <a:xfrm>
            <a:off x="3779912" y="2420888"/>
            <a:ext cx="1512168" cy="576064"/>
          </a:xfrm>
          <a:prstGeom prst="leftRightArrow">
            <a:avLst/>
          </a:prstGeom>
          <a:solidFill>
            <a:schemeClr val="tx1"/>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TextBox 9"/>
          <p:cNvSpPr txBox="1"/>
          <p:nvPr/>
        </p:nvSpPr>
        <p:spPr>
          <a:xfrm>
            <a:off x="395536" y="3212976"/>
            <a:ext cx="3096344" cy="646331"/>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dirty="0"/>
              <a:t>APS y Hospitales Comunitarios de Salud familiar </a:t>
            </a:r>
          </a:p>
        </p:txBody>
      </p:sp>
      <p:sp>
        <p:nvSpPr>
          <p:cNvPr id="11" name="TextBox 10"/>
          <p:cNvSpPr txBox="1"/>
          <p:nvPr/>
        </p:nvSpPr>
        <p:spPr>
          <a:xfrm>
            <a:off x="5580112" y="3212976"/>
            <a:ext cx="3096344" cy="646331"/>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dirty="0"/>
              <a:t>Hospitales de Mayor Complejidad </a:t>
            </a:r>
          </a:p>
        </p:txBody>
      </p:sp>
    </p:spTree>
    <p:extLst>
      <p:ext uri="{BB962C8B-B14F-4D97-AF65-F5344CB8AC3E}">
        <p14:creationId xmlns:p14="http://schemas.microsoft.com/office/powerpoint/2010/main" val="61611973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4406900"/>
            <a:ext cx="8496944" cy="1362075"/>
          </a:xfrm>
        </p:spPr>
        <p:txBody>
          <a:bodyPr>
            <a:normAutofit/>
          </a:bodyPr>
          <a:lstStyle/>
          <a:p>
            <a:r>
              <a:rPr lang="es-US" sz="2400" dirty="0">
                <a:solidFill>
                  <a:srgbClr val="C00000"/>
                </a:solidFill>
              </a:rPr>
              <a:t>¿Qué estrategias podemos implementar desde la APS?</a:t>
            </a:r>
          </a:p>
        </p:txBody>
      </p:sp>
      <p:pic>
        <p:nvPicPr>
          <p:cNvPr id="2" name="Picture 1"/>
          <p:cNvPicPr>
            <a:picLocks noChangeAspect="1"/>
          </p:cNvPicPr>
          <p:nvPr/>
        </p:nvPicPr>
        <p:blipFill>
          <a:blip r:embed="rId2"/>
          <a:stretch>
            <a:fillRect/>
          </a:stretch>
        </p:blipFill>
        <p:spPr>
          <a:xfrm>
            <a:off x="6300192" y="1632014"/>
            <a:ext cx="2124720" cy="2134205"/>
          </a:xfrm>
          <a:prstGeom prst="rect">
            <a:avLst/>
          </a:prstGeom>
        </p:spPr>
      </p:pic>
      <p:sp>
        <p:nvSpPr>
          <p:cNvPr id="3" name="Marcador de texto 2"/>
          <p:cNvSpPr>
            <a:spLocks noGrp="1"/>
          </p:cNvSpPr>
          <p:nvPr>
            <p:ph type="body" idx="1"/>
          </p:nvPr>
        </p:nvSpPr>
        <p:spPr/>
        <p:txBody>
          <a:bodyPr/>
          <a:lstStyle/>
          <a:p>
            <a:endParaRPr lang="es-CL"/>
          </a:p>
        </p:txBody>
      </p:sp>
    </p:spTree>
    <p:extLst>
      <p:ext uri="{BB962C8B-B14F-4D97-AF65-F5344CB8AC3E}">
        <p14:creationId xmlns:p14="http://schemas.microsoft.com/office/powerpoint/2010/main" val="204898704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Rol de Atención Primaria</a:t>
            </a:r>
            <a:endParaRPr lang="es-ES" b="1" dirty="0">
              <a:solidFill>
                <a:srgbClr val="C00000"/>
              </a:solidFill>
            </a:endParaRPr>
          </a:p>
        </p:txBody>
      </p:sp>
      <p:sp>
        <p:nvSpPr>
          <p:cNvPr id="3" name="2 Marcador de contenido"/>
          <p:cNvSpPr>
            <a:spLocks noGrp="1"/>
          </p:cNvSpPr>
          <p:nvPr>
            <p:ph idx="1"/>
          </p:nvPr>
        </p:nvSpPr>
        <p:spPr>
          <a:xfrm>
            <a:off x="539552" y="1268760"/>
            <a:ext cx="8229600" cy="4176464"/>
          </a:xfrm>
        </p:spPr>
        <p:txBody>
          <a:bodyPr>
            <a:noAutofit/>
          </a:bodyPr>
          <a:lstStyle/>
          <a:p>
            <a:pPr algn="just"/>
            <a:r>
              <a:rPr lang="es-CL" sz="2800" dirty="0" smtClean="0"/>
              <a:t>Asumir la rehabilitación integral a personas en situación de discapacidad en su comunidad con un enfoque biosicosocial.</a:t>
            </a:r>
          </a:p>
          <a:p>
            <a:pPr marL="0" indent="0" algn="just">
              <a:buNone/>
            </a:pPr>
            <a:r>
              <a:rPr lang="es-CL" sz="2800" dirty="0" smtClean="0"/>
              <a:t> </a:t>
            </a:r>
          </a:p>
          <a:p>
            <a:pPr algn="just"/>
            <a:r>
              <a:rPr lang="es-CL" sz="2800" dirty="0" smtClean="0"/>
              <a:t>Asumir en su totalidad a las personas en situación de discapacidad leve, transitoria o permanente. </a:t>
            </a:r>
          </a:p>
          <a:p>
            <a:pPr algn="just"/>
            <a:endParaRPr lang="es-CL" sz="2800" dirty="0" smtClean="0"/>
          </a:p>
          <a:p>
            <a:pPr algn="just"/>
            <a:r>
              <a:rPr lang="es-CL" sz="2800" dirty="0" smtClean="0"/>
              <a:t>Apoyar la resolución en APS de los síndromes dolorosos de origen osteomuscular. </a:t>
            </a:r>
            <a:endParaRPr lang="es-CL"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8" name="4 CuadroTexto"/>
          <p:cNvSpPr txBox="1"/>
          <p:nvPr/>
        </p:nvSpPr>
        <p:spPr>
          <a:xfrm>
            <a:off x="179512" y="6027003"/>
            <a:ext cx="8064896" cy="830997"/>
          </a:xfrm>
          <a:prstGeom prst="rect">
            <a:avLst/>
          </a:prstGeom>
          <a:noFill/>
        </p:spPr>
        <p:txBody>
          <a:bodyPr wrap="square" rtlCol="0">
            <a:spAutoFit/>
          </a:bodyPr>
          <a:lstStyle/>
          <a:p>
            <a:pPr algn="just"/>
            <a:r>
              <a:rPr lang="en-US" sz="1600" dirty="0" smtClean="0"/>
              <a:t>MINSAL, </a:t>
            </a:r>
            <a:r>
              <a:rPr lang="en-US" sz="1600" dirty="0"/>
              <a:t>ORIENTACIONES METODOLOGICAS PARA EL DESARROLLO DE LAS ESTRATEGIAS DE REHABILITACIÓN EN A.P.S</a:t>
            </a:r>
            <a:r>
              <a:rPr lang="en-US" sz="1600" dirty="0" smtClean="0"/>
              <a:t>.</a:t>
            </a:r>
            <a:r>
              <a:rPr lang="en-US" sz="1600" dirty="0"/>
              <a:t> </a:t>
            </a:r>
            <a:r>
              <a:rPr lang="en-US" sz="1600" dirty="0" smtClean="0"/>
              <a:t>2010-2014. MINSAL, Santiago, Chile. 2010</a:t>
            </a:r>
            <a:endParaRPr lang="en-US" sz="1600" dirty="0"/>
          </a:p>
          <a:p>
            <a:pPr algn="just"/>
            <a:endParaRPr lang="en-US" sz="1600" dirty="0"/>
          </a:p>
        </p:txBody>
      </p:sp>
    </p:spTree>
    <p:extLst>
      <p:ext uri="{BB962C8B-B14F-4D97-AF65-F5344CB8AC3E}">
        <p14:creationId xmlns:p14="http://schemas.microsoft.com/office/powerpoint/2010/main" val="159904782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Rol de Atención Primaria</a:t>
            </a:r>
            <a:endParaRPr lang="es-ES" b="1" dirty="0">
              <a:solidFill>
                <a:srgbClr val="C00000"/>
              </a:solidFill>
            </a:endParaRPr>
          </a:p>
        </p:txBody>
      </p:sp>
      <p:sp>
        <p:nvSpPr>
          <p:cNvPr id="3" name="2 Marcador de contenido"/>
          <p:cNvSpPr>
            <a:spLocks noGrp="1"/>
          </p:cNvSpPr>
          <p:nvPr>
            <p:ph idx="1"/>
          </p:nvPr>
        </p:nvSpPr>
        <p:spPr>
          <a:xfrm>
            <a:off x="467544" y="1340768"/>
            <a:ext cx="8229600" cy="4464496"/>
          </a:xfrm>
        </p:spPr>
        <p:txBody>
          <a:bodyPr>
            <a:noAutofit/>
          </a:bodyPr>
          <a:lstStyle/>
          <a:p>
            <a:pPr algn="just"/>
            <a:r>
              <a:rPr lang="es-CL" sz="2800" dirty="0" smtClean="0"/>
              <a:t>Apoyar el manejo de las personas en situación de discapacidad moderada y severa y de sus familias.</a:t>
            </a:r>
          </a:p>
          <a:p>
            <a:pPr marL="0" indent="0" algn="just">
              <a:buNone/>
            </a:pPr>
            <a:r>
              <a:rPr lang="es-CL" sz="2800" dirty="0" smtClean="0"/>
              <a:t> </a:t>
            </a:r>
          </a:p>
          <a:p>
            <a:pPr algn="just"/>
            <a:r>
              <a:rPr lang="es-CL" sz="2800" dirty="0" smtClean="0"/>
              <a:t>Apoyar el desarrollo de redes y el trabajo intersectorial </a:t>
            </a:r>
          </a:p>
          <a:p>
            <a:pPr algn="just"/>
            <a:endParaRPr lang="es-CL" sz="2800" dirty="0" smtClean="0"/>
          </a:p>
          <a:p>
            <a:pPr algn="just"/>
            <a:r>
              <a:rPr lang="es-CL" sz="2800" dirty="0" smtClean="0"/>
              <a:t>Educación y prevención de discapacidad. Apoyo al trabajo con los grupos de riesgo, en particular con el adulto mayor. </a:t>
            </a:r>
            <a:endParaRPr lang="es-CL" sz="2800" dirty="0">
              <a:effectLst/>
            </a:endParaRP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5" name="4 CuadroTexto"/>
          <p:cNvSpPr txBox="1"/>
          <p:nvPr/>
        </p:nvSpPr>
        <p:spPr>
          <a:xfrm>
            <a:off x="179512" y="6027003"/>
            <a:ext cx="8064896" cy="830997"/>
          </a:xfrm>
          <a:prstGeom prst="rect">
            <a:avLst/>
          </a:prstGeom>
          <a:noFill/>
        </p:spPr>
        <p:txBody>
          <a:bodyPr wrap="square" rtlCol="0">
            <a:spAutoFit/>
          </a:bodyPr>
          <a:lstStyle/>
          <a:p>
            <a:pPr algn="just"/>
            <a:r>
              <a:rPr lang="en-US" sz="1600" dirty="0" smtClean="0"/>
              <a:t>MINSAL, </a:t>
            </a:r>
            <a:r>
              <a:rPr lang="en-US" sz="1600" dirty="0"/>
              <a:t>ORIENTACIONES METODOLOGICAS PARA EL DESARROLLO DE LAS ESTRATEGIAS DE REHABILITACIÓN EN A.P.S</a:t>
            </a:r>
            <a:r>
              <a:rPr lang="en-US" sz="1600" dirty="0" smtClean="0"/>
              <a:t>.</a:t>
            </a:r>
            <a:r>
              <a:rPr lang="en-US" sz="1600" dirty="0"/>
              <a:t> </a:t>
            </a:r>
            <a:r>
              <a:rPr lang="en-US" sz="1600" dirty="0" smtClean="0"/>
              <a:t>2010-2014. MINSAL, Santiago, Chile. 2010</a:t>
            </a:r>
            <a:endParaRPr lang="en-US" sz="1600" dirty="0"/>
          </a:p>
          <a:p>
            <a:pPr algn="just"/>
            <a:endParaRPr lang="en-US" sz="1600" dirty="0"/>
          </a:p>
        </p:txBody>
      </p:sp>
    </p:spTree>
    <p:extLst>
      <p:ext uri="{BB962C8B-B14F-4D97-AF65-F5344CB8AC3E}">
        <p14:creationId xmlns:p14="http://schemas.microsoft.com/office/powerpoint/2010/main" val="391447200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b="1" dirty="0" smtClean="0">
                <a:solidFill>
                  <a:srgbClr val="C00000"/>
                </a:solidFill>
              </a:rPr>
              <a:t>Modelo de Atención Integral con Enfoque Familiar</a:t>
            </a:r>
            <a:endParaRPr lang="es-ES" b="1" dirty="0">
              <a:solidFill>
                <a:srgbClr val="C00000"/>
              </a:solidFill>
            </a:endParaRPr>
          </a:p>
        </p:txBody>
      </p:sp>
      <p:sp>
        <p:nvSpPr>
          <p:cNvPr id="3" name="2 Marcador de contenido"/>
          <p:cNvSpPr>
            <a:spLocks noGrp="1"/>
          </p:cNvSpPr>
          <p:nvPr>
            <p:ph idx="1"/>
          </p:nvPr>
        </p:nvSpPr>
        <p:spPr>
          <a:xfrm>
            <a:off x="467544" y="1628800"/>
            <a:ext cx="8229600" cy="3600400"/>
          </a:xfrm>
        </p:spPr>
        <p:txBody>
          <a:bodyPr>
            <a:noAutofit/>
          </a:bodyPr>
          <a:lstStyle/>
          <a:p>
            <a:pPr algn="just"/>
            <a:r>
              <a:rPr lang="es-CL" sz="2400" dirty="0"/>
              <a:t>Entiende que la atención de salud debe ser un proceso continuo que se centra en el cuidado integral de las familias. </a:t>
            </a:r>
            <a:endParaRPr lang="es-CL" sz="2400" dirty="0" smtClean="0"/>
          </a:p>
          <a:p>
            <a:pPr algn="just"/>
            <a:endParaRPr lang="es-CL" sz="2400" dirty="0"/>
          </a:p>
          <a:p>
            <a:pPr algn="just"/>
            <a:r>
              <a:rPr lang="es-CL" sz="2400" dirty="0"/>
              <a:t>Preocupándose de la salud de las personas antes que aparezca la enfermedad. </a:t>
            </a:r>
          </a:p>
          <a:p>
            <a:pPr algn="just"/>
            <a:endParaRPr lang="es-CL" sz="2400" dirty="0" smtClean="0"/>
          </a:p>
          <a:p>
            <a:pPr algn="just"/>
            <a:r>
              <a:rPr lang="es-CL" sz="2400" dirty="0" smtClean="0"/>
              <a:t>Su </a:t>
            </a:r>
            <a:r>
              <a:rPr lang="es-CL" sz="2400" dirty="0"/>
              <a:t>énfasis está puesto en promover estilos de vida saludables, en fomentar la acción multisectorial y en fortalecer la responsabilidad familiar y comunitaria para mejorar las condiciones de salud.</a:t>
            </a:r>
            <a:endParaRPr lang="es-CL" sz="2400" dirty="0">
              <a:effectLst/>
            </a:endParaRP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5" name="4 CuadroTexto"/>
          <p:cNvSpPr txBox="1"/>
          <p:nvPr/>
        </p:nvSpPr>
        <p:spPr>
          <a:xfrm>
            <a:off x="179512" y="6027003"/>
            <a:ext cx="8064896" cy="338554"/>
          </a:xfrm>
          <a:prstGeom prst="rect">
            <a:avLst/>
          </a:prstGeom>
          <a:noFill/>
        </p:spPr>
        <p:txBody>
          <a:bodyPr wrap="square" rtlCol="0">
            <a:spAutoFit/>
          </a:bodyPr>
          <a:lstStyle/>
          <a:p>
            <a:pPr algn="just"/>
            <a:r>
              <a:rPr lang="en-US" sz="1600" dirty="0" smtClean="0"/>
              <a:t>MINSAL</a:t>
            </a:r>
            <a:r>
              <a:rPr lang="en-US" sz="1600" dirty="0"/>
              <a:t>, EN EL CAMINO A CENTRO DE SALUD FAMILIAR, </a:t>
            </a:r>
            <a:r>
              <a:rPr lang="en-US" sz="1600" dirty="0" smtClean="0"/>
              <a:t>MINSAL. Santiago, Chile. 2008. </a:t>
            </a:r>
            <a:endParaRPr lang="en-US" sz="1600" dirty="0"/>
          </a:p>
        </p:txBody>
      </p:sp>
    </p:spTree>
    <p:extLst>
      <p:ext uri="{BB962C8B-B14F-4D97-AF65-F5344CB8AC3E}">
        <p14:creationId xmlns:p14="http://schemas.microsoft.com/office/powerpoint/2010/main" val="215047676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10146"/>
          </a:xfrm>
        </p:spPr>
        <p:txBody>
          <a:bodyPr>
            <a:normAutofit/>
          </a:bodyPr>
          <a:lstStyle/>
          <a:p>
            <a:r>
              <a:rPr lang="es-US" b="1" dirty="0" smtClean="0">
                <a:solidFill>
                  <a:srgbClr val="C00000"/>
                </a:solidFill>
              </a:rPr>
              <a:t>Prevención</a:t>
            </a:r>
            <a:endParaRPr lang="es-ES" b="1" dirty="0">
              <a:solidFill>
                <a:srgbClr val="C00000"/>
              </a:solidFill>
            </a:endParaRPr>
          </a:p>
        </p:txBody>
      </p:sp>
      <p:sp>
        <p:nvSpPr>
          <p:cNvPr id="3" name="2 Marcador de contenido"/>
          <p:cNvSpPr>
            <a:spLocks noGrp="1"/>
          </p:cNvSpPr>
          <p:nvPr>
            <p:ph idx="1"/>
          </p:nvPr>
        </p:nvSpPr>
        <p:spPr>
          <a:xfrm>
            <a:off x="467544" y="1628800"/>
            <a:ext cx="8229600" cy="3600400"/>
          </a:xfrm>
        </p:spPr>
        <p:txBody>
          <a:bodyPr>
            <a:noAutofit/>
          </a:bodyPr>
          <a:lstStyle/>
          <a:p>
            <a:pPr algn="just"/>
            <a:r>
              <a:rPr lang="es-CL" sz="2400" dirty="0" smtClean="0"/>
              <a:t>Discapacidad según enfoque de riesgo.</a:t>
            </a:r>
          </a:p>
          <a:p>
            <a:pPr algn="just"/>
            <a:endParaRPr lang="es-CL" sz="2400" dirty="0"/>
          </a:p>
          <a:p>
            <a:pPr algn="just"/>
            <a:r>
              <a:rPr lang="es-CL" sz="2400" dirty="0" smtClean="0"/>
              <a:t>Riesgo</a:t>
            </a:r>
            <a:r>
              <a:rPr lang="es-CL" sz="2400" dirty="0"/>
              <a:t>: Es la probabilidad de que algún o algunos factores determinados aumenten la aparición de consecuencias adversas para la salud. </a:t>
            </a:r>
            <a:endParaRPr lang="es-CL" sz="2400" dirty="0" smtClean="0"/>
          </a:p>
          <a:p>
            <a:pPr algn="just"/>
            <a:endParaRPr lang="es-CL" sz="2400" dirty="0"/>
          </a:p>
          <a:p>
            <a:pPr algn="just"/>
            <a:r>
              <a:rPr lang="es-CL" sz="2400" dirty="0" smtClean="0"/>
              <a:t>El </a:t>
            </a:r>
            <a:r>
              <a:rPr lang="es-CL" sz="2400" dirty="0"/>
              <a:t>identificar estos factores sirve de gran utilidad para programar de manera mas adecuada las </a:t>
            </a:r>
            <a:r>
              <a:rPr lang="es-CL" sz="2400" dirty="0" smtClean="0"/>
              <a:t>intervenciones que busquen el control de algún problema o problemas.</a:t>
            </a:r>
            <a:endParaRPr lang="es-CL" sz="2400" dirty="0"/>
          </a:p>
          <a:p>
            <a:pPr algn="just"/>
            <a:endParaRPr lang="es-CL" sz="2400" dirty="0"/>
          </a:p>
          <a:p>
            <a:pPr algn="just"/>
            <a:endParaRPr lang="es-CL" sz="2400" dirty="0" smtClean="0"/>
          </a:p>
          <a:p>
            <a:pPr algn="just"/>
            <a:endParaRPr lang="es-CL" sz="2400" dirty="0">
              <a:effectLst/>
            </a:endParaRPr>
          </a:p>
          <a:p>
            <a:pPr algn="just"/>
            <a:endParaRPr lang="es-CL" sz="2400" dirty="0">
              <a:effectLst/>
            </a:endParaRP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Tree>
    <p:extLst>
      <p:ext uri="{BB962C8B-B14F-4D97-AF65-F5344CB8AC3E}">
        <p14:creationId xmlns:p14="http://schemas.microsoft.com/office/powerpoint/2010/main" val="3209060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Ruta</a:t>
            </a:r>
            <a:endParaRPr lang="es-ES" b="1" dirty="0">
              <a:solidFill>
                <a:srgbClr val="C00000"/>
              </a:solidFill>
            </a:endParaRPr>
          </a:p>
        </p:txBody>
      </p:sp>
      <p:sp>
        <p:nvSpPr>
          <p:cNvPr id="3" name="2 Marcador de contenido"/>
          <p:cNvSpPr>
            <a:spLocks noGrp="1"/>
          </p:cNvSpPr>
          <p:nvPr>
            <p:ph idx="1"/>
          </p:nvPr>
        </p:nvSpPr>
        <p:spPr>
          <a:xfrm>
            <a:off x="467544" y="1567333"/>
            <a:ext cx="8229600" cy="4525963"/>
          </a:xfrm>
        </p:spPr>
        <p:txBody>
          <a:bodyPr>
            <a:noAutofit/>
          </a:bodyPr>
          <a:lstStyle/>
          <a:p>
            <a:pPr algn="just"/>
            <a:r>
              <a:rPr lang="es-US" sz="2800" dirty="0" smtClean="0"/>
              <a:t>¿Qué entendemos por discapacidad?</a:t>
            </a:r>
          </a:p>
          <a:p>
            <a:pPr algn="just"/>
            <a:endParaRPr lang="es-US" sz="2800" dirty="0" smtClean="0"/>
          </a:p>
          <a:p>
            <a:pPr algn="just"/>
            <a:r>
              <a:rPr lang="es-US" sz="2800" dirty="0" smtClean="0"/>
              <a:t>¿Cuál es el desafío frente a esta situación?</a:t>
            </a:r>
          </a:p>
          <a:p>
            <a:pPr algn="just"/>
            <a:endParaRPr lang="es-US" sz="2800" dirty="0" smtClean="0"/>
          </a:p>
          <a:p>
            <a:pPr algn="just"/>
            <a:r>
              <a:rPr lang="es-US" sz="2800" dirty="0" smtClean="0"/>
              <a:t>¿Qué estrategias podemos implementar desde la APS?</a:t>
            </a:r>
          </a:p>
          <a:p>
            <a:pPr marL="0" indent="0" algn="just">
              <a:buNone/>
            </a:pPr>
            <a:endParaRPr lang="es-US" sz="2800" dirty="0"/>
          </a:p>
          <a:p>
            <a:pPr algn="just"/>
            <a:r>
              <a:rPr lang="es-US" sz="2800" dirty="0" smtClean="0"/>
              <a:t>Comentarios finales.</a:t>
            </a:r>
          </a:p>
          <a:p>
            <a:pPr algn="just"/>
            <a:endParaRPr lang="es-ES"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210146"/>
          </a:xfrm>
        </p:spPr>
        <p:txBody>
          <a:bodyPr>
            <a:normAutofit/>
          </a:bodyPr>
          <a:lstStyle/>
          <a:p>
            <a:r>
              <a:rPr lang="es-US" b="1" dirty="0" smtClean="0">
                <a:solidFill>
                  <a:srgbClr val="C00000"/>
                </a:solidFill>
              </a:rPr>
              <a:t>Prevención</a:t>
            </a:r>
            <a:endParaRPr lang="es-ES" b="1" dirty="0">
              <a:solidFill>
                <a:srgbClr val="C00000"/>
              </a:solidFill>
            </a:endParaRP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4204852650"/>
              </p:ext>
            </p:extLst>
          </p:nvPr>
        </p:nvGraphicFramePr>
        <p:xfrm>
          <a:off x="457200" y="1249249"/>
          <a:ext cx="8229600" cy="4988063"/>
        </p:xfrm>
        <a:graphic>
          <a:graphicData uri="http://schemas.openxmlformats.org/drawingml/2006/table">
            <a:tbl>
              <a:tblPr firstRow="1" bandRow="1">
                <a:tableStyleId>{9DCAF9ED-07DC-4A11-8D7F-57B35C25682E}</a:tableStyleId>
              </a:tblPr>
              <a:tblGrid>
                <a:gridCol w="1645920"/>
                <a:gridCol w="1645920"/>
                <a:gridCol w="1645920"/>
                <a:gridCol w="1769328"/>
                <a:gridCol w="1522512"/>
              </a:tblGrid>
              <a:tr h="964704">
                <a:tc>
                  <a:txBody>
                    <a:bodyPr/>
                    <a:lstStyle/>
                    <a:p>
                      <a:pPr algn="ctr"/>
                      <a:r>
                        <a:rPr lang="es-ES_tradnl" dirty="0" smtClean="0"/>
                        <a:t>Etapa</a:t>
                      </a:r>
                      <a:r>
                        <a:rPr lang="es-ES_tradnl" baseline="0" dirty="0" smtClean="0"/>
                        <a:t> Ciclo Vital</a:t>
                      </a:r>
                      <a:endParaRPr lang="es-ES_tradnl" dirty="0"/>
                    </a:p>
                  </a:txBody>
                  <a:tcPr/>
                </a:tc>
                <a:tc>
                  <a:txBody>
                    <a:bodyPr/>
                    <a:lstStyle/>
                    <a:p>
                      <a:pPr algn="ctr"/>
                      <a:r>
                        <a:rPr lang="es-ES_tradnl" dirty="0" smtClean="0"/>
                        <a:t>Niños y niñas</a:t>
                      </a:r>
                      <a:endParaRPr lang="es-ES_tradnl" dirty="0"/>
                    </a:p>
                  </a:txBody>
                  <a:tcPr/>
                </a:tc>
                <a:tc>
                  <a:txBody>
                    <a:bodyPr/>
                    <a:lstStyle/>
                    <a:p>
                      <a:pPr algn="ctr"/>
                      <a:r>
                        <a:rPr lang="es-ES_tradnl" dirty="0" smtClean="0"/>
                        <a:t>Adolescentes y Adultos Jóvenes</a:t>
                      </a:r>
                      <a:endParaRPr lang="es-ES_tradnl" dirty="0"/>
                    </a:p>
                  </a:txBody>
                  <a:tcPr/>
                </a:tc>
                <a:tc>
                  <a:txBody>
                    <a:bodyPr/>
                    <a:lstStyle/>
                    <a:p>
                      <a:pPr algn="ctr"/>
                      <a:r>
                        <a:rPr lang="es-ES_tradnl" dirty="0" smtClean="0"/>
                        <a:t>Adultos</a:t>
                      </a:r>
                      <a:endParaRPr lang="es-ES_tradnl" dirty="0"/>
                    </a:p>
                  </a:txBody>
                  <a:tcPr/>
                </a:tc>
                <a:tc>
                  <a:txBody>
                    <a:bodyPr/>
                    <a:lstStyle/>
                    <a:p>
                      <a:pPr algn="ctr"/>
                      <a:r>
                        <a:rPr lang="es-ES_tradnl" dirty="0" smtClean="0"/>
                        <a:t>Adultos Mayores</a:t>
                      </a:r>
                      <a:endParaRPr lang="es-ES_tradnl" dirty="0"/>
                    </a:p>
                  </a:txBody>
                  <a:tcPr/>
                </a:tc>
              </a:tr>
              <a:tr h="764256">
                <a:tc>
                  <a:txBody>
                    <a:bodyPr/>
                    <a:lstStyle/>
                    <a:p>
                      <a:pPr algn="just"/>
                      <a:r>
                        <a:rPr lang="es-ES_tradnl" dirty="0" smtClean="0"/>
                        <a:t>Vulnerabilidad</a:t>
                      </a:r>
                      <a:endParaRPr lang="es-ES_tradnl" dirty="0"/>
                    </a:p>
                  </a:txBody>
                  <a:tcPr/>
                </a:tc>
                <a:tc>
                  <a:txBody>
                    <a:bodyPr/>
                    <a:lstStyle/>
                    <a:p>
                      <a:pPr algn="just"/>
                      <a:r>
                        <a:rPr lang="es-ES_tradnl" dirty="0" smtClean="0"/>
                        <a:t>Problemas en el embarazo, parto y en etapa posteriores </a:t>
                      </a:r>
                    </a:p>
                    <a:p>
                      <a:pPr algn="just"/>
                      <a:endParaRPr lang="es-ES_tradnl" dirty="0"/>
                    </a:p>
                  </a:txBody>
                  <a:tcPr/>
                </a:tc>
                <a:tc>
                  <a:txBody>
                    <a:bodyPr/>
                    <a:lstStyle/>
                    <a:p>
                      <a:pPr algn="just"/>
                      <a:r>
                        <a:rPr lang="es-ES_tradnl" dirty="0" smtClean="0"/>
                        <a:t>Accidentes y violencias </a:t>
                      </a:r>
                    </a:p>
                    <a:p>
                      <a:pPr algn="just"/>
                      <a:endParaRPr lang="es-ES_tradnl" dirty="0"/>
                    </a:p>
                  </a:txBody>
                  <a:tcPr/>
                </a:tc>
                <a:tc>
                  <a:txBody>
                    <a:bodyPr/>
                    <a:lstStyle/>
                    <a:p>
                      <a:pPr algn="just"/>
                      <a:r>
                        <a:rPr lang="es-ES_tradnl" dirty="0" smtClean="0"/>
                        <a:t>Enfermedades crónica ni transmisibles,</a:t>
                      </a:r>
                      <a:r>
                        <a:rPr lang="es-ES_tradnl" baseline="0" dirty="0" smtClean="0"/>
                        <a:t> accidentes.</a:t>
                      </a:r>
                      <a:endParaRPr lang="es-ES_tradnl" dirty="0"/>
                    </a:p>
                  </a:txBody>
                  <a:tcPr/>
                </a:tc>
                <a:tc>
                  <a:txBody>
                    <a:bodyPr/>
                    <a:lstStyle/>
                    <a:p>
                      <a:pPr algn="just"/>
                      <a:r>
                        <a:rPr lang="es-ES_tradnl" dirty="0" smtClean="0"/>
                        <a:t>Problemas degenerativos </a:t>
                      </a:r>
                    </a:p>
                    <a:p>
                      <a:pPr algn="just"/>
                      <a:endParaRPr lang="es-ES_tradnl" dirty="0"/>
                    </a:p>
                  </a:txBody>
                  <a:tcPr/>
                </a:tc>
              </a:tr>
              <a:tr h="764256">
                <a:tc>
                  <a:txBody>
                    <a:bodyPr/>
                    <a:lstStyle/>
                    <a:p>
                      <a:pPr algn="just"/>
                      <a:r>
                        <a:rPr lang="es-ES_tradnl" dirty="0" smtClean="0"/>
                        <a:t>Discapacidad más</a:t>
                      </a:r>
                      <a:r>
                        <a:rPr lang="es-ES_tradnl" baseline="0" dirty="0" smtClean="0"/>
                        <a:t> frecuente</a:t>
                      </a:r>
                      <a:endParaRPr lang="es-ES_tradnl" dirty="0"/>
                    </a:p>
                  </a:txBody>
                  <a:tcPr/>
                </a:tc>
                <a:tc>
                  <a:txBody>
                    <a:bodyPr/>
                    <a:lstStyle/>
                    <a:p>
                      <a:pPr algn="just"/>
                      <a:r>
                        <a:rPr lang="es-ES_tradnl" dirty="0" smtClean="0"/>
                        <a:t>Alteraciones desarrollo psicomotor </a:t>
                      </a:r>
                    </a:p>
                    <a:p>
                      <a:pPr algn="just"/>
                      <a:endParaRPr lang="es-ES_tradnl" dirty="0"/>
                    </a:p>
                  </a:txBody>
                  <a:tcPr/>
                </a:tc>
                <a:tc>
                  <a:txBody>
                    <a:bodyPr/>
                    <a:lstStyle/>
                    <a:p>
                      <a:pPr algn="just"/>
                      <a:r>
                        <a:rPr lang="es-ES_tradnl" dirty="0" smtClean="0"/>
                        <a:t>Lesiones del sistemas nervioso central</a:t>
                      </a:r>
                      <a:br>
                        <a:rPr lang="es-ES_tradnl" dirty="0" smtClean="0"/>
                      </a:br>
                      <a:r>
                        <a:rPr lang="es-ES_tradnl" dirty="0" smtClean="0"/>
                        <a:t>y </a:t>
                      </a:r>
                      <a:r>
                        <a:rPr lang="es-ES_tradnl" dirty="0" err="1" smtClean="0"/>
                        <a:t>periférico</a:t>
                      </a:r>
                      <a:r>
                        <a:rPr lang="es-ES_tradnl" dirty="0" smtClean="0"/>
                        <a:t> </a:t>
                      </a:r>
                    </a:p>
                    <a:p>
                      <a:pPr algn="just"/>
                      <a:endParaRPr lang="es-ES_tradnl" dirty="0"/>
                    </a:p>
                  </a:txBody>
                  <a:tcPr/>
                </a:tc>
                <a:tc>
                  <a:txBody>
                    <a:bodyPr/>
                    <a:lstStyle/>
                    <a:p>
                      <a:pPr algn="just"/>
                      <a:r>
                        <a:rPr lang="es-ES_tradnl" dirty="0" smtClean="0"/>
                        <a:t>Deficiencias </a:t>
                      </a:r>
                      <a:r>
                        <a:rPr lang="es-ES_tradnl" dirty="0" err="1" smtClean="0"/>
                        <a:t>osteomusculares</a:t>
                      </a:r>
                      <a:r>
                        <a:rPr lang="es-ES_tradnl" dirty="0" smtClean="0"/>
                        <a:t>, respiratorias, cardiovasculares, renales, </a:t>
                      </a:r>
                      <a:r>
                        <a:rPr lang="es-ES_tradnl" dirty="0" err="1" smtClean="0"/>
                        <a:t>cáncer</a:t>
                      </a:r>
                      <a:r>
                        <a:rPr lang="es-ES_tradnl" dirty="0" smtClean="0"/>
                        <a:t>, </a:t>
                      </a:r>
                      <a:r>
                        <a:rPr lang="es-ES_tradnl" dirty="0" err="1" smtClean="0"/>
                        <a:t>matabólicas</a:t>
                      </a:r>
                      <a:r>
                        <a:rPr lang="es-ES_tradnl" dirty="0" smtClean="0"/>
                        <a:t> </a:t>
                      </a:r>
                    </a:p>
                    <a:p>
                      <a:pPr algn="just"/>
                      <a:endParaRPr lang="es-ES_tradnl" dirty="0"/>
                    </a:p>
                  </a:txBody>
                  <a:tcPr/>
                </a:tc>
                <a:tc>
                  <a:txBody>
                    <a:bodyPr/>
                    <a:lstStyle/>
                    <a:p>
                      <a:pPr algn="just"/>
                      <a:r>
                        <a:rPr lang="es-ES_tradnl" dirty="0" smtClean="0"/>
                        <a:t>Alteraciones</a:t>
                      </a:r>
                      <a:br>
                        <a:rPr lang="es-ES_tradnl" dirty="0" smtClean="0"/>
                      </a:br>
                      <a:r>
                        <a:rPr lang="es-ES_tradnl" dirty="0" smtClean="0"/>
                        <a:t>funcionales en todos</a:t>
                      </a:r>
                      <a:br>
                        <a:rPr lang="es-ES_tradnl" dirty="0" smtClean="0"/>
                      </a:br>
                      <a:r>
                        <a:rPr lang="es-ES_tradnl" dirty="0" smtClean="0"/>
                        <a:t>los </a:t>
                      </a:r>
                      <a:r>
                        <a:rPr lang="es-ES_tradnl" dirty="0" err="1" smtClean="0"/>
                        <a:t>órganos</a:t>
                      </a:r>
                      <a:r>
                        <a:rPr lang="es-ES_tradnl" dirty="0" smtClean="0"/>
                        <a:t> y sistemas. Deficiencias intelectuales </a:t>
                      </a:r>
                    </a:p>
                    <a:p>
                      <a:pPr algn="just"/>
                      <a:endParaRPr lang="es-ES_tradnl" dirty="0"/>
                    </a:p>
                  </a:txBody>
                  <a:tcPr/>
                </a:tc>
              </a:tr>
            </a:tbl>
          </a:graphicData>
        </a:graphic>
      </p:graphicFrame>
    </p:spTree>
    <p:extLst>
      <p:ext uri="{BB962C8B-B14F-4D97-AF65-F5344CB8AC3E}">
        <p14:creationId xmlns:p14="http://schemas.microsoft.com/office/powerpoint/2010/main" val="343749623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210146"/>
          </a:xfrm>
        </p:spPr>
        <p:txBody>
          <a:bodyPr>
            <a:normAutofit/>
          </a:bodyPr>
          <a:lstStyle/>
          <a:p>
            <a:r>
              <a:rPr lang="es-US" b="1" dirty="0" smtClean="0">
                <a:solidFill>
                  <a:srgbClr val="C00000"/>
                </a:solidFill>
              </a:rPr>
              <a:t>Prevención</a:t>
            </a:r>
            <a:endParaRPr lang="es-ES" b="1" dirty="0">
              <a:solidFill>
                <a:srgbClr val="C00000"/>
              </a:solidFill>
            </a:endParaRP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2821862918"/>
              </p:ext>
            </p:extLst>
          </p:nvPr>
        </p:nvGraphicFramePr>
        <p:xfrm>
          <a:off x="457200" y="1249249"/>
          <a:ext cx="8229600" cy="4469903"/>
        </p:xfrm>
        <a:graphic>
          <a:graphicData uri="http://schemas.openxmlformats.org/drawingml/2006/table">
            <a:tbl>
              <a:tblPr firstRow="1" bandRow="1">
                <a:tableStyleId>{9DCAF9ED-07DC-4A11-8D7F-57B35C25682E}</a:tableStyleId>
              </a:tblPr>
              <a:tblGrid>
                <a:gridCol w="1645920"/>
                <a:gridCol w="1645920"/>
                <a:gridCol w="1645920"/>
                <a:gridCol w="1769328"/>
                <a:gridCol w="1522512"/>
              </a:tblGrid>
              <a:tr h="964704">
                <a:tc>
                  <a:txBody>
                    <a:bodyPr/>
                    <a:lstStyle/>
                    <a:p>
                      <a:pPr algn="ctr"/>
                      <a:r>
                        <a:rPr lang="es-ES_tradnl" dirty="0" smtClean="0"/>
                        <a:t>Etapa</a:t>
                      </a:r>
                      <a:r>
                        <a:rPr lang="es-ES_tradnl" baseline="0" dirty="0" smtClean="0"/>
                        <a:t> Ciclo Vital</a:t>
                      </a:r>
                      <a:endParaRPr lang="es-ES_tradnl" dirty="0"/>
                    </a:p>
                  </a:txBody>
                  <a:tcPr/>
                </a:tc>
                <a:tc>
                  <a:txBody>
                    <a:bodyPr/>
                    <a:lstStyle/>
                    <a:p>
                      <a:pPr algn="ctr"/>
                      <a:r>
                        <a:rPr lang="es-ES_tradnl" dirty="0" smtClean="0"/>
                        <a:t>Niños y niñas</a:t>
                      </a:r>
                      <a:endParaRPr lang="es-ES_tradnl" dirty="0"/>
                    </a:p>
                  </a:txBody>
                  <a:tcPr/>
                </a:tc>
                <a:tc>
                  <a:txBody>
                    <a:bodyPr/>
                    <a:lstStyle/>
                    <a:p>
                      <a:pPr algn="ctr"/>
                      <a:r>
                        <a:rPr lang="es-ES_tradnl" dirty="0" smtClean="0"/>
                        <a:t>Adolescentes y Adultos Jóvenes</a:t>
                      </a:r>
                      <a:endParaRPr lang="es-ES_tradnl" dirty="0"/>
                    </a:p>
                  </a:txBody>
                  <a:tcPr/>
                </a:tc>
                <a:tc>
                  <a:txBody>
                    <a:bodyPr/>
                    <a:lstStyle/>
                    <a:p>
                      <a:pPr algn="ctr"/>
                      <a:r>
                        <a:rPr lang="es-ES_tradnl" dirty="0" smtClean="0"/>
                        <a:t>Adultos</a:t>
                      </a:r>
                      <a:endParaRPr lang="es-ES_tradnl" dirty="0"/>
                    </a:p>
                  </a:txBody>
                  <a:tcPr/>
                </a:tc>
                <a:tc>
                  <a:txBody>
                    <a:bodyPr/>
                    <a:lstStyle/>
                    <a:p>
                      <a:pPr algn="ctr"/>
                      <a:r>
                        <a:rPr lang="es-ES_tradnl" dirty="0" smtClean="0"/>
                        <a:t>Adultos Mayores</a:t>
                      </a:r>
                      <a:endParaRPr lang="es-ES_tradnl" dirty="0"/>
                    </a:p>
                  </a:txBody>
                  <a:tcPr/>
                </a:tc>
              </a:tr>
              <a:tr h="764256">
                <a:tc>
                  <a:txBody>
                    <a:bodyPr/>
                    <a:lstStyle/>
                    <a:p>
                      <a:pPr algn="l"/>
                      <a:r>
                        <a:rPr lang="es-ES_tradnl" sz="1600" dirty="0" smtClean="0"/>
                        <a:t>Acciones preventivas</a:t>
                      </a:r>
                      <a:endParaRPr lang="es-ES_tradnl" sz="1600" dirty="0"/>
                    </a:p>
                  </a:txBody>
                  <a:tcPr/>
                </a:tc>
                <a:tc>
                  <a:txBody>
                    <a:bodyPr/>
                    <a:lstStyle/>
                    <a:p>
                      <a:pPr marL="0" indent="0" algn="l">
                        <a:buFont typeface="Arial"/>
                        <a:buNone/>
                      </a:pPr>
                      <a:r>
                        <a:rPr lang="es-ES_tradnl" sz="1600" dirty="0" smtClean="0"/>
                        <a:t>Control embarazo.</a:t>
                      </a:r>
                    </a:p>
                    <a:p>
                      <a:pPr marL="0" indent="0" algn="l">
                        <a:buFont typeface="Arial"/>
                        <a:buNone/>
                      </a:pPr>
                      <a:endParaRPr lang="es-ES_tradnl" sz="1600" dirty="0" smtClean="0"/>
                    </a:p>
                    <a:p>
                      <a:pPr marL="0" indent="0" algn="l">
                        <a:buFont typeface="Arial"/>
                        <a:buNone/>
                      </a:pPr>
                      <a:r>
                        <a:rPr lang="es-ES_tradnl" sz="1600" dirty="0" smtClean="0"/>
                        <a:t>Control niño sano.</a:t>
                      </a:r>
                    </a:p>
                    <a:p>
                      <a:pPr marL="0" indent="0" algn="l">
                        <a:buFont typeface="Arial"/>
                        <a:buNone/>
                      </a:pPr>
                      <a:endParaRPr lang="es-ES_tradnl" sz="1600" dirty="0" smtClean="0"/>
                    </a:p>
                    <a:p>
                      <a:pPr marL="0" indent="0" algn="l">
                        <a:buFont typeface="Arial"/>
                        <a:buNone/>
                      </a:pPr>
                      <a:r>
                        <a:rPr lang="es-ES_tradnl" sz="1600" dirty="0" smtClean="0"/>
                        <a:t>PNAI</a:t>
                      </a:r>
                    </a:p>
                    <a:p>
                      <a:pPr marL="0" indent="0" algn="l">
                        <a:buFont typeface="Arial"/>
                        <a:buNone/>
                      </a:pPr>
                      <a:endParaRPr lang="es-ES_tradnl" sz="1600" dirty="0" smtClean="0"/>
                    </a:p>
                    <a:p>
                      <a:pPr marL="0" indent="0" algn="l">
                        <a:buFont typeface="Arial"/>
                        <a:buNone/>
                      </a:pPr>
                      <a:r>
                        <a:rPr lang="es-ES_tradnl" sz="1600" dirty="0" smtClean="0"/>
                        <a:t>PNAC</a:t>
                      </a:r>
                    </a:p>
                    <a:p>
                      <a:pPr marL="0" indent="0" algn="l">
                        <a:buFont typeface="Arial"/>
                        <a:buNone/>
                      </a:pPr>
                      <a:endParaRPr lang="es-ES_tradnl" sz="1600" dirty="0" smtClean="0"/>
                    </a:p>
                    <a:p>
                      <a:pPr marL="0" indent="0" algn="l">
                        <a:buFont typeface="Arial"/>
                        <a:buNone/>
                      </a:pPr>
                      <a:r>
                        <a:rPr lang="es-ES_tradnl" sz="1600" dirty="0" smtClean="0"/>
                        <a:t>Estimulación desarrollo</a:t>
                      </a:r>
                      <a:r>
                        <a:rPr lang="es-ES_tradnl" sz="1600" baseline="0" dirty="0" smtClean="0"/>
                        <a:t> psicomotor.</a:t>
                      </a:r>
                      <a:endParaRPr lang="es-ES_tradnl" sz="1600" dirty="0" smtClean="0"/>
                    </a:p>
                    <a:p>
                      <a:pPr marL="0" indent="0" algn="l">
                        <a:buFont typeface="Arial"/>
                        <a:buNone/>
                      </a:pPr>
                      <a:endParaRPr lang="es-ES_tradnl" sz="1600" dirty="0"/>
                    </a:p>
                  </a:txBody>
                  <a:tcPr/>
                </a:tc>
                <a:tc>
                  <a:txBody>
                    <a:bodyPr/>
                    <a:lstStyle/>
                    <a:p>
                      <a:pPr marL="0" indent="0" algn="l">
                        <a:buFont typeface="Arial"/>
                        <a:buNone/>
                      </a:pPr>
                      <a:r>
                        <a:rPr lang="es-ES_tradnl" sz="1600" dirty="0" smtClean="0"/>
                        <a:t>Salud</a:t>
                      </a:r>
                      <a:r>
                        <a:rPr lang="es-ES_tradnl" sz="1600" baseline="0" dirty="0" smtClean="0"/>
                        <a:t> del adolescente.</a:t>
                      </a:r>
                    </a:p>
                    <a:p>
                      <a:pPr marL="0" indent="0" algn="l">
                        <a:buFont typeface="Arial"/>
                        <a:buNone/>
                      </a:pPr>
                      <a:endParaRPr lang="es-ES_tradnl" sz="1600" dirty="0" smtClean="0"/>
                    </a:p>
                    <a:p>
                      <a:pPr marL="0" indent="0" algn="l">
                        <a:buFont typeface="Arial"/>
                        <a:buNone/>
                      </a:pPr>
                      <a:r>
                        <a:rPr lang="es-ES_tradnl" sz="1600" dirty="0" smtClean="0"/>
                        <a:t>EMPA</a:t>
                      </a:r>
                    </a:p>
                    <a:p>
                      <a:pPr marL="0" indent="0" algn="l">
                        <a:buFont typeface="Arial"/>
                        <a:buNone/>
                      </a:pPr>
                      <a:endParaRPr lang="es-ES_tradnl" sz="1600" dirty="0" smtClean="0"/>
                    </a:p>
                    <a:p>
                      <a:pPr marL="0" indent="0" algn="l">
                        <a:buFont typeface="Arial"/>
                        <a:buNone/>
                      </a:pPr>
                      <a:r>
                        <a:rPr lang="es-ES_tradnl" sz="1600" dirty="0" smtClean="0"/>
                        <a:t>Prevención consumo</a:t>
                      </a:r>
                      <a:r>
                        <a:rPr lang="es-ES_tradnl" sz="1600" baseline="0" dirty="0" smtClean="0"/>
                        <a:t> tabaco.</a:t>
                      </a:r>
                      <a:endParaRPr lang="es-ES_tradnl" sz="1600" dirty="0"/>
                    </a:p>
                  </a:txBody>
                  <a:tcPr/>
                </a:tc>
                <a:tc>
                  <a:txBody>
                    <a:bodyPr/>
                    <a:lstStyle/>
                    <a:p>
                      <a:pPr marL="0" indent="0" algn="l">
                        <a:buFont typeface="Arial"/>
                        <a:buNone/>
                      </a:pPr>
                      <a:r>
                        <a:rPr lang="es-ES_tradnl" sz="1600" dirty="0" smtClean="0"/>
                        <a:t>Programa</a:t>
                      </a:r>
                      <a:r>
                        <a:rPr lang="es-ES_tradnl" sz="1600" baseline="0" dirty="0" smtClean="0"/>
                        <a:t> Cardiovascular.</a:t>
                      </a:r>
                    </a:p>
                    <a:p>
                      <a:pPr marL="0" indent="0" algn="l">
                        <a:buFont typeface="Arial"/>
                        <a:buNone/>
                      </a:pPr>
                      <a:endParaRPr lang="es-ES_tradnl" sz="1600" baseline="0" dirty="0" smtClean="0"/>
                    </a:p>
                    <a:p>
                      <a:pPr marL="0" indent="0" algn="l">
                        <a:buFont typeface="Arial"/>
                        <a:buNone/>
                      </a:pPr>
                      <a:r>
                        <a:rPr lang="es-ES_tradnl" sz="1600" baseline="0" dirty="0" smtClean="0"/>
                        <a:t>Programa de Salud de la Mujer.</a:t>
                      </a:r>
                    </a:p>
                    <a:p>
                      <a:pPr marL="0" indent="0" algn="l">
                        <a:buFont typeface="Arial"/>
                        <a:buNone/>
                      </a:pPr>
                      <a:endParaRPr lang="es-ES_tradnl" sz="1600" baseline="0" dirty="0" smtClean="0"/>
                    </a:p>
                    <a:p>
                      <a:pPr marL="0" indent="0" algn="l">
                        <a:buFont typeface="Arial"/>
                        <a:buNone/>
                      </a:pPr>
                      <a:r>
                        <a:rPr lang="es-ES_tradnl" sz="1600" baseline="0" dirty="0" smtClean="0"/>
                        <a:t>Salud Mental.</a:t>
                      </a:r>
                    </a:p>
                    <a:p>
                      <a:pPr marL="0" indent="0" algn="l">
                        <a:buFont typeface="Arial"/>
                        <a:buNone/>
                      </a:pPr>
                      <a:endParaRPr lang="es-ES_tradnl" sz="1600" baseline="0" dirty="0" smtClean="0"/>
                    </a:p>
                    <a:p>
                      <a:pPr marL="0" indent="0" algn="l">
                        <a:buFont typeface="Arial"/>
                        <a:buNone/>
                      </a:pPr>
                      <a:r>
                        <a:rPr lang="es-ES_tradnl" sz="1600" baseline="0" dirty="0" smtClean="0"/>
                        <a:t>Salud Reproductiva.</a:t>
                      </a:r>
                    </a:p>
                    <a:p>
                      <a:pPr marL="0" indent="0" algn="l">
                        <a:buFont typeface="Arial"/>
                        <a:buNone/>
                      </a:pPr>
                      <a:endParaRPr lang="es-ES_tradnl" sz="1600" baseline="0" dirty="0" smtClean="0"/>
                    </a:p>
                    <a:p>
                      <a:pPr marL="0" indent="0" algn="l">
                        <a:buFont typeface="Arial"/>
                        <a:buNone/>
                      </a:pPr>
                      <a:endParaRPr lang="es-ES_tradnl" sz="1600" dirty="0"/>
                    </a:p>
                  </a:txBody>
                  <a:tcPr/>
                </a:tc>
                <a:tc>
                  <a:txBody>
                    <a:bodyPr/>
                    <a:lstStyle/>
                    <a:p>
                      <a:pPr marL="0" indent="0" algn="l">
                        <a:buFont typeface="Arial"/>
                        <a:buNone/>
                      </a:pPr>
                      <a:r>
                        <a:rPr lang="es-ES_tradnl" sz="1600" dirty="0" smtClean="0"/>
                        <a:t>EFAM</a:t>
                      </a:r>
                    </a:p>
                    <a:p>
                      <a:pPr marL="0" indent="0" algn="l">
                        <a:buFont typeface="Arial"/>
                        <a:buNone/>
                      </a:pPr>
                      <a:endParaRPr lang="es-ES_tradnl" sz="1600" dirty="0" smtClean="0"/>
                    </a:p>
                    <a:p>
                      <a:pPr marL="0" indent="0" algn="l">
                        <a:buFont typeface="Arial"/>
                        <a:buNone/>
                      </a:pPr>
                      <a:r>
                        <a:rPr lang="es-ES_tradnl" sz="1600" dirty="0" smtClean="0"/>
                        <a:t>PNAC.</a:t>
                      </a:r>
                    </a:p>
                    <a:p>
                      <a:pPr marL="0" indent="0" algn="l">
                        <a:buFont typeface="Arial"/>
                        <a:buNone/>
                      </a:pPr>
                      <a:endParaRPr lang="es-ES_tradnl" sz="1600" dirty="0"/>
                    </a:p>
                  </a:txBody>
                  <a:tcPr/>
                </a:tc>
              </a:tr>
            </a:tbl>
          </a:graphicData>
        </a:graphic>
      </p:graphicFrame>
    </p:spTree>
    <p:extLst>
      <p:ext uri="{BB962C8B-B14F-4D97-AF65-F5344CB8AC3E}">
        <p14:creationId xmlns:p14="http://schemas.microsoft.com/office/powerpoint/2010/main" val="141309190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10146"/>
          </a:xfrm>
        </p:spPr>
        <p:txBody>
          <a:bodyPr>
            <a:normAutofit/>
          </a:bodyPr>
          <a:lstStyle/>
          <a:p>
            <a:r>
              <a:rPr lang="es-US" b="1" dirty="0" smtClean="0">
                <a:solidFill>
                  <a:srgbClr val="C00000"/>
                </a:solidFill>
              </a:rPr>
              <a:t>Promoción de Salud</a:t>
            </a:r>
            <a:endParaRPr lang="es-ES" b="1" dirty="0">
              <a:solidFill>
                <a:srgbClr val="C00000"/>
              </a:solidFill>
            </a:endParaRPr>
          </a:p>
        </p:txBody>
      </p:sp>
      <p:sp>
        <p:nvSpPr>
          <p:cNvPr id="3" name="2 Marcador de contenido"/>
          <p:cNvSpPr>
            <a:spLocks noGrp="1"/>
          </p:cNvSpPr>
          <p:nvPr>
            <p:ph idx="1"/>
          </p:nvPr>
        </p:nvSpPr>
        <p:spPr>
          <a:xfrm>
            <a:off x="467544" y="1628800"/>
            <a:ext cx="8229600" cy="3600400"/>
          </a:xfrm>
        </p:spPr>
        <p:txBody>
          <a:bodyPr>
            <a:noAutofit/>
          </a:bodyPr>
          <a:lstStyle/>
          <a:p>
            <a:pPr algn="just"/>
            <a:r>
              <a:rPr lang="es-CL" sz="2400" dirty="0" smtClean="0"/>
              <a:t>Es el </a:t>
            </a:r>
            <a:r>
              <a:rPr lang="es-CL" sz="2400" dirty="0"/>
              <a:t>proceso de capacitación de las comunidades para actuar en la mejoría de su calidad de vida y salud, incluyendo una mayor participación en el control de este </a:t>
            </a:r>
            <a:r>
              <a:rPr lang="es-CL" sz="2400" dirty="0" smtClean="0"/>
              <a:t>proceso. </a:t>
            </a:r>
            <a:endParaRPr lang="es-CL" sz="2400" dirty="0"/>
          </a:p>
          <a:p>
            <a:pPr algn="just"/>
            <a:endParaRPr lang="es-CL" sz="2400" dirty="0"/>
          </a:p>
          <a:p>
            <a:r>
              <a:rPr lang="es-CL" sz="2400" dirty="0"/>
              <a:t>Estilos de vida saludables como factor preventivo </a:t>
            </a:r>
            <a:r>
              <a:rPr lang="es-CL" sz="2400" dirty="0" smtClean="0"/>
              <a:t>de discapacidades</a:t>
            </a:r>
            <a:r>
              <a:rPr lang="es-CL" sz="2400" dirty="0"/>
              <a:t>. </a:t>
            </a:r>
            <a:endParaRPr lang="es-CL" sz="2400" dirty="0" smtClean="0"/>
          </a:p>
          <a:p>
            <a:endParaRPr lang="es-CL" sz="2400" dirty="0"/>
          </a:p>
          <a:p>
            <a:r>
              <a:rPr lang="es-CL" sz="2400" dirty="0" smtClean="0"/>
              <a:t>150 minutos semanales.</a:t>
            </a:r>
            <a:endParaRPr lang="es-CL" sz="2400" dirty="0"/>
          </a:p>
          <a:p>
            <a:pPr marL="0" indent="0" algn="just">
              <a:buNone/>
            </a:pPr>
            <a:endParaRPr lang="es-CL" sz="2400" dirty="0"/>
          </a:p>
          <a:p>
            <a:pPr algn="just"/>
            <a:endParaRPr lang="es-CL" sz="2400" dirty="0" smtClean="0"/>
          </a:p>
          <a:p>
            <a:pPr algn="just"/>
            <a:endParaRPr lang="es-CL" sz="2400" dirty="0">
              <a:effectLst/>
            </a:endParaRPr>
          </a:p>
          <a:p>
            <a:pPr algn="just"/>
            <a:endParaRPr lang="es-CL" sz="2400" dirty="0">
              <a:effectLst/>
            </a:endParaRP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Tree>
    <p:extLst>
      <p:ext uri="{BB962C8B-B14F-4D97-AF65-F5344CB8AC3E}">
        <p14:creationId xmlns:p14="http://schemas.microsoft.com/office/powerpoint/2010/main" val="97794211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b="1" dirty="0" smtClean="0">
                <a:solidFill>
                  <a:srgbClr val="C00000"/>
                </a:solidFill>
              </a:rPr>
              <a:t>Rehabilitación con Base Comunitaria</a:t>
            </a:r>
            <a:endParaRPr lang="es-ES" b="1" dirty="0">
              <a:solidFill>
                <a:srgbClr val="C00000"/>
              </a:solidFill>
            </a:endParaRPr>
          </a:p>
        </p:txBody>
      </p:sp>
      <p:sp>
        <p:nvSpPr>
          <p:cNvPr id="3" name="2 Marcador de contenido"/>
          <p:cNvSpPr>
            <a:spLocks noGrp="1"/>
          </p:cNvSpPr>
          <p:nvPr>
            <p:ph idx="1"/>
          </p:nvPr>
        </p:nvSpPr>
        <p:spPr>
          <a:xfrm>
            <a:off x="467544" y="1556792"/>
            <a:ext cx="8229600" cy="3024336"/>
          </a:xfrm>
        </p:spPr>
        <p:txBody>
          <a:bodyPr>
            <a:noAutofit/>
          </a:bodyPr>
          <a:lstStyle/>
          <a:p>
            <a:pPr algn="just"/>
            <a:r>
              <a:rPr lang="es-CL" sz="2800" dirty="0"/>
              <a:t>El proceso de rehabilitación tiene como objetivo final la inclusión social, se refiere a los vínculos que los individuos establecen con su medio ambiente social, cultural y familiar y en este último es donde precisamos de múltiples actividades que dan sentido a la vida de las personas, afectiva, y cotidiana. </a:t>
            </a: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6" name="4 CuadroTexto"/>
          <p:cNvSpPr txBox="1"/>
          <p:nvPr/>
        </p:nvSpPr>
        <p:spPr>
          <a:xfrm>
            <a:off x="179512" y="6027003"/>
            <a:ext cx="8064896" cy="830997"/>
          </a:xfrm>
          <a:prstGeom prst="rect">
            <a:avLst/>
          </a:prstGeom>
          <a:noFill/>
        </p:spPr>
        <p:txBody>
          <a:bodyPr wrap="square" rtlCol="0">
            <a:spAutoFit/>
          </a:bodyPr>
          <a:lstStyle/>
          <a:p>
            <a:pPr algn="just"/>
            <a:r>
              <a:rPr lang="en-US" sz="1600" dirty="0" smtClean="0"/>
              <a:t>MINSAL, </a:t>
            </a:r>
            <a:r>
              <a:rPr lang="en-US" sz="1600" dirty="0"/>
              <a:t>ORIENTACIONES METODOLOGICAS PARA EL DESARROLLO DE LAS ESTRATEGIAS DE REHABILITACIÓN EN A.P.S</a:t>
            </a:r>
            <a:r>
              <a:rPr lang="en-US" sz="1600" dirty="0" smtClean="0"/>
              <a:t>.</a:t>
            </a:r>
            <a:r>
              <a:rPr lang="en-US" sz="1600" dirty="0"/>
              <a:t> </a:t>
            </a:r>
            <a:r>
              <a:rPr lang="en-US" sz="1600" dirty="0" smtClean="0"/>
              <a:t>2010-2014. MINSAL, Santiago, Chile. 2010</a:t>
            </a:r>
            <a:endParaRPr lang="en-US" sz="1600" dirty="0"/>
          </a:p>
          <a:p>
            <a:pPr algn="just"/>
            <a:endParaRPr lang="en-US" sz="1600" dirty="0"/>
          </a:p>
        </p:txBody>
      </p:sp>
    </p:spTree>
    <p:extLst>
      <p:ext uri="{BB962C8B-B14F-4D97-AF65-F5344CB8AC3E}">
        <p14:creationId xmlns:p14="http://schemas.microsoft.com/office/powerpoint/2010/main" val="80617031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b="1" dirty="0" smtClean="0">
                <a:solidFill>
                  <a:srgbClr val="C00000"/>
                </a:solidFill>
              </a:rPr>
              <a:t>Rehabilitación con Base Comunitaria</a:t>
            </a:r>
            <a:endParaRPr lang="es-ES" b="1" dirty="0">
              <a:solidFill>
                <a:srgbClr val="C00000"/>
              </a:solidFill>
            </a:endParaRPr>
          </a:p>
        </p:txBody>
      </p:sp>
      <p:sp>
        <p:nvSpPr>
          <p:cNvPr id="3" name="2 Marcador de contenido"/>
          <p:cNvSpPr>
            <a:spLocks noGrp="1"/>
          </p:cNvSpPr>
          <p:nvPr>
            <p:ph idx="1"/>
          </p:nvPr>
        </p:nvSpPr>
        <p:spPr>
          <a:xfrm>
            <a:off x="467544" y="1556792"/>
            <a:ext cx="8229600" cy="2232248"/>
          </a:xfrm>
        </p:spPr>
        <p:txBody>
          <a:bodyPr>
            <a:noAutofit/>
          </a:bodyPr>
          <a:lstStyle/>
          <a:p>
            <a:pPr algn="just"/>
            <a:r>
              <a:rPr lang="es-CL" sz="2800" dirty="0"/>
              <a:t>La RBC se lleva a cabo por medio de los esfuerzos combinados de las propias personas discapacitadas, de sus familias y comunidades, y de los servicios de salud, educativos, sociales y de carácter laboral correspondientes. </a:t>
            </a:r>
            <a:endParaRPr lang="es-CL" sz="2800" dirty="0" smtClean="0"/>
          </a:p>
          <a:p>
            <a:pPr marL="0" indent="0" algn="just">
              <a:buNone/>
            </a:pPr>
            <a:endParaRPr lang="es-CL"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6" name="4 CuadroTexto"/>
          <p:cNvSpPr txBox="1"/>
          <p:nvPr/>
        </p:nvSpPr>
        <p:spPr>
          <a:xfrm>
            <a:off x="179512" y="6027003"/>
            <a:ext cx="8064896" cy="830997"/>
          </a:xfrm>
          <a:prstGeom prst="rect">
            <a:avLst/>
          </a:prstGeom>
          <a:noFill/>
        </p:spPr>
        <p:txBody>
          <a:bodyPr wrap="square" rtlCol="0">
            <a:spAutoFit/>
          </a:bodyPr>
          <a:lstStyle/>
          <a:p>
            <a:pPr algn="just"/>
            <a:r>
              <a:rPr lang="en-US" sz="1600" dirty="0" smtClean="0"/>
              <a:t>MINSAL, </a:t>
            </a:r>
            <a:r>
              <a:rPr lang="en-US" sz="1600" dirty="0"/>
              <a:t>ORIENTACIONES METODOLOGICAS PARA EL DESARROLLO DE LAS ESTRATEGIAS DE REHABILITACIÓN EN A.P.S</a:t>
            </a:r>
            <a:r>
              <a:rPr lang="en-US" sz="1600" dirty="0" smtClean="0"/>
              <a:t>.</a:t>
            </a:r>
            <a:r>
              <a:rPr lang="en-US" sz="1600" dirty="0"/>
              <a:t> </a:t>
            </a:r>
            <a:r>
              <a:rPr lang="en-US" sz="1600" dirty="0" smtClean="0"/>
              <a:t>2010-2014. MINSAL, Santiago, Chile. 2010</a:t>
            </a:r>
            <a:endParaRPr lang="en-US" sz="1600" dirty="0"/>
          </a:p>
          <a:p>
            <a:pPr algn="just"/>
            <a:endParaRPr lang="en-US" sz="1600" dirty="0"/>
          </a:p>
        </p:txBody>
      </p:sp>
      <p:pic>
        <p:nvPicPr>
          <p:cNvPr id="7" name="Picture 6"/>
          <p:cNvPicPr>
            <a:picLocks noChangeAspect="1"/>
          </p:cNvPicPr>
          <p:nvPr/>
        </p:nvPicPr>
        <p:blipFill>
          <a:blip r:embed="rId3"/>
          <a:stretch>
            <a:fillRect/>
          </a:stretch>
        </p:blipFill>
        <p:spPr>
          <a:xfrm>
            <a:off x="2195736" y="3933056"/>
            <a:ext cx="4762500" cy="1714500"/>
          </a:xfrm>
          <a:prstGeom prst="rect">
            <a:avLst/>
          </a:prstGeom>
        </p:spPr>
      </p:pic>
    </p:spTree>
    <p:extLst>
      <p:ext uri="{BB962C8B-B14F-4D97-AF65-F5344CB8AC3E}">
        <p14:creationId xmlns:p14="http://schemas.microsoft.com/office/powerpoint/2010/main" val="363153955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b="1" dirty="0" smtClean="0">
                <a:solidFill>
                  <a:srgbClr val="C00000"/>
                </a:solidFill>
              </a:rPr>
              <a:t>Rehabilitación con Base Comunitaria</a:t>
            </a:r>
            <a:endParaRPr lang="es-ES" b="1" dirty="0">
              <a:solidFill>
                <a:srgbClr val="C00000"/>
              </a:solidFill>
            </a:endParaRP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graphicFrame>
        <p:nvGraphicFramePr>
          <p:cNvPr id="7" name="Diagram 6"/>
          <p:cNvGraphicFramePr/>
          <p:nvPr>
            <p:extLst>
              <p:ext uri="{D42A27DB-BD31-4B8C-83A1-F6EECF244321}">
                <p14:modId xmlns:p14="http://schemas.microsoft.com/office/powerpoint/2010/main" val="1420562715"/>
              </p:ext>
            </p:extLst>
          </p:nvPr>
        </p:nvGraphicFramePr>
        <p:xfrm>
          <a:off x="179512" y="1397000"/>
          <a:ext cx="8964488"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593742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Desafíos</a:t>
            </a:r>
            <a:endParaRPr lang="es-ES" b="1" dirty="0">
              <a:solidFill>
                <a:srgbClr val="C00000"/>
              </a:solidFill>
            </a:endParaRPr>
          </a:p>
        </p:txBody>
      </p:sp>
      <p:sp>
        <p:nvSpPr>
          <p:cNvPr id="3" name="2 Marcador de contenido"/>
          <p:cNvSpPr>
            <a:spLocks noGrp="1"/>
          </p:cNvSpPr>
          <p:nvPr>
            <p:ph idx="1"/>
          </p:nvPr>
        </p:nvSpPr>
        <p:spPr>
          <a:xfrm>
            <a:off x="467544" y="1340768"/>
            <a:ext cx="8229600" cy="5184576"/>
          </a:xfrm>
        </p:spPr>
        <p:txBody>
          <a:bodyPr>
            <a:noAutofit/>
          </a:bodyPr>
          <a:lstStyle/>
          <a:p>
            <a:pPr algn="just"/>
            <a:r>
              <a:rPr lang="es-US" sz="2800" dirty="0" smtClean="0"/>
              <a:t>Capacitación de personal de salud en enfoque biopsicosocial de la discapacidad y de la rehabilitación.</a:t>
            </a:r>
          </a:p>
          <a:p>
            <a:pPr algn="just"/>
            <a:endParaRPr lang="es-US" sz="2800" dirty="0"/>
          </a:p>
          <a:p>
            <a:pPr algn="just"/>
            <a:r>
              <a:rPr lang="es-US" sz="2800" dirty="0" smtClean="0"/>
              <a:t>Reconocimiento de la importancia de los aspectos promocionales y preventivos en el proceso salud-enfermedad.</a:t>
            </a:r>
          </a:p>
          <a:p>
            <a:pPr algn="just"/>
            <a:endParaRPr lang="es-US" sz="2800" dirty="0"/>
          </a:p>
          <a:p>
            <a:pPr algn="just"/>
            <a:r>
              <a:rPr lang="es-US" sz="2800" dirty="0" smtClean="0"/>
              <a:t>Generar articulación de las distintas acciones de la rehabilitación integral.</a:t>
            </a:r>
            <a:endParaRPr lang="es-US"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Tree>
    <p:extLst>
      <p:ext uri="{BB962C8B-B14F-4D97-AF65-F5344CB8AC3E}">
        <p14:creationId xmlns:p14="http://schemas.microsoft.com/office/powerpoint/2010/main" val="293305629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US" sz="3600" dirty="0" smtClean="0">
                <a:solidFill>
                  <a:srgbClr val="C00000"/>
                </a:solidFill>
              </a:rPr>
              <a:t>Comentarios finales</a:t>
            </a:r>
            <a:endParaRPr lang="es-ES" sz="3600" dirty="0">
              <a:solidFill>
                <a:srgbClr val="C00000"/>
              </a:solidFill>
            </a:endParaRPr>
          </a:p>
        </p:txBody>
      </p:sp>
    </p:spTree>
    <p:extLst>
      <p:ext uri="{BB962C8B-B14F-4D97-AF65-F5344CB8AC3E}">
        <p14:creationId xmlns:p14="http://schemas.microsoft.com/office/powerpoint/2010/main" val="10514875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S" b="1" dirty="0" smtClean="0">
                <a:solidFill>
                  <a:srgbClr val="C00000"/>
                </a:solidFill>
              </a:rPr>
              <a:t>Resumiendo…</a:t>
            </a:r>
            <a:endParaRPr lang="es-ES" b="1" dirty="0">
              <a:solidFill>
                <a:srgbClr val="C00000"/>
              </a:solidFill>
            </a:endParaRPr>
          </a:p>
        </p:txBody>
      </p:sp>
      <p:sp>
        <p:nvSpPr>
          <p:cNvPr id="3" name="2 Marcador de contenido"/>
          <p:cNvSpPr>
            <a:spLocks noGrp="1"/>
          </p:cNvSpPr>
          <p:nvPr>
            <p:ph idx="1"/>
          </p:nvPr>
        </p:nvSpPr>
        <p:spPr>
          <a:xfrm>
            <a:off x="467544" y="1556792"/>
            <a:ext cx="8229600" cy="3744416"/>
          </a:xfrm>
        </p:spPr>
        <p:txBody>
          <a:bodyPr>
            <a:noAutofit/>
          </a:bodyPr>
          <a:lstStyle/>
          <a:p>
            <a:pPr algn="just"/>
            <a:r>
              <a:rPr lang="es-CL" sz="2800" dirty="0" smtClean="0"/>
              <a:t>La definición actual de discapacidad se sustenta en un constructo biopsicosocial.</a:t>
            </a:r>
          </a:p>
          <a:p>
            <a:pPr algn="just"/>
            <a:endParaRPr lang="es-CL" sz="2800" dirty="0"/>
          </a:p>
          <a:p>
            <a:pPr algn="just"/>
            <a:r>
              <a:rPr lang="es-CL" sz="2800" dirty="0" smtClean="0"/>
              <a:t>Es un problema tremendamente relevante de salud.</a:t>
            </a:r>
          </a:p>
          <a:p>
            <a:pPr algn="just"/>
            <a:endParaRPr lang="es-CL" sz="2800" dirty="0"/>
          </a:p>
          <a:p>
            <a:pPr algn="just"/>
            <a:r>
              <a:rPr lang="es-CL" sz="2800" dirty="0" smtClean="0"/>
              <a:t>El enfoque actual de la discapacidad se orienta una acción importante de prevención y promoción.</a:t>
            </a:r>
            <a:endParaRPr lang="es-CL"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Tree>
    <p:extLst>
      <p:ext uri="{BB962C8B-B14F-4D97-AF65-F5344CB8AC3E}">
        <p14:creationId xmlns:p14="http://schemas.microsoft.com/office/powerpoint/2010/main" val="22871531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S" b="1" dirty="0" smtClean="0">
                <a:solidFill>
                  <a:srgbClr val="C00000"/>
                </a:solidFill>
              </a:rPr>
              <a:t>Resumiendo…</a:t>
            </a:r>
            <a:endParaRPr lang="es-ES" b="1" dirty="0">
              <a:solidFill>
                <a:srgbClr val="C00000"/>
              </a:solidFill>
            </a:endParaRPr>
          </a:p>
        </p:txBody>
      </p:sp>
      <p:sp>
        <p:nvSpPr>
          <p:cNvPr id="3" name="2 Marcador de contenido"/>
          <p:cNvSpPr>
            <a:spLocks noGrp="1"/>
          </p:cNvSpPr>
          <p:nvPr>
            <p:ph idx="1"/>
          </p:nvPr>
        </p:nvSpPr>
        <p:spPr>
          <a:xfrm>
            <a:off x="467544" y="1556792"/>
            <a:ext cx="8229600" cy="4392488"/>
          </a:xfrm>
        </p:spPr>
        <p:txBody>
          <a:bodyPr>
            <a:noAutofit/>
          </a:bodyPr>
          <a:lstStyle/>
          <a:p>
            <a:pPr algn="just"/>
            <a:r>
              <a:rPr lang="es-CL" sz="2800" dirty="0" smtClean="0"/>
              <a:t>La rehabilitación integral se plantea como una estrategia holísitica para enfrentar la discapacidad.</a:t>
            </a:r>
          </a:p>
          <a:p>
            <a:pPr algn="just"/>
            <a:endParaRPr lang="es-CL" sz="2800" dirty="0"/>
          </a:p>
          <a:p>
            <a:pPr algn="just"/>
            <a:r>
              <a:rPr lang="es-CL" sz="2800" dirty="0" smtClean="0"/>
              <a:t>La APS, dado su contexto actual, juega un rol importante en el manejo de la discapacidad.</a:t>
            </a:r>
          </a:p>
          <a:p>
            <a:pPr algn="just"/>
            <a:endParaRPr lang="es-CL" sz="2800" dirty="0"/>
          </a:p>
          <a:p>
            <a:pPr algn="just"/>
            <a:r>
              <a:rPr lang="es-CL" sz="2800" dirty="0" smtClean="0"/>
              <a:t>Existe una clara concordancia entre los componentes de la RBC y los de modelo de atención integral con enfoque familiar.</a:t>
            </a:r>
            <a:endParaRPr lang="es-CL"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Tree>
    <p:extLst>
      <p:ext uri="{BB962C8B-B14F-4D97-AF65-F5344CB8AC3E}">
        <p14:creationId xmlns:p14="http://schemas.microsoft.com/office/powerpoint/2010/main" val="5081808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US" sz="3200" dirty="0" smtClean="0">
                <a:solidFill>
                  <a:srgbClr val="C00000"/>
                </a:solidFill>
              </a:rPr>
              <a:t>¿Qué entendemos por discapacidad?</a:t>
            </a:r>
            <a:endParaRPr lang="es-ES" sz="3200" dirty="0">
              <a:solidFill>
                <a:srgbClr val="C00000"/>
              </a:solidFill>
            </a:endParaRPr>
          </a:p>
        </p:txBody>
      </p:sp>
      <p:pic>
        <p:nvPicPr>
          <p:cNvPr id="2050" name="Picture 2" descr="http://4.bp.blogspot.com/-AboqytV7UIY/UBl67R2j87I/AAAAAAAAAD4/QBLQaYYu4Bo/s760/Iconos%2Bdiscapacidad.jpg"/>
          <p:cNvPicPr>
            <a:picLocks noChangeAspect="1" noChangeArrowheads="1"/>
          </p:cNvPicPr>
          <p:nvPr/>
        </p:nvPicPr>
        <p:blipFill>
          <a:blip r:embed="rId2" cstate="print"/>
          <a:srcRect/>
          <a:stretch>
            <a:fillRect/>
          </a:stretch>
        </p:blipFill>
        <p:spPr bwMode="auto">
          <a:xfrm>
            <a:off x="4965848" y="1484784"/>
            <a:ext cx="3206552" cy="907117"/>
          </a:xfrm>
          <a:prstGeom prst="rect">
            <a:avLst/>
          </a:prstGeom>
          <a:noFill/>
        </p:spPr>
      </p:pic>
      <p:sp>
        <p:nvSpPr>
          <p:cNvPr id="2" name="Marcador de texto 1"/>
          <p:cNvSpPr>
            <a:spLocks noGrp="1"/>
          </p:cNvSpPr>
          <p:nvPr>
            <p:ph type="body" idx="1"/>
          </p:nvPr>
        </p:nvSpPr>
        <p:spPr/>
        <p:txBody>
          <a:bodyPr/>
          <a:lstStyle/>
          <a:p>
            <a:endParaRPr lang="es-CL"/>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solidFill>
                  <a:srgbClr val="C00000"/>
                </a:solidFill>
              </a:rPr>
              <a:t>Para finalizar..</a:t>
            </a:r>
            <a:endParaRPr lang="es-ES" b="1" dirty="0">
              <a:solidFill>
                <a:srgbClr val="C00000"/>
              </a:solidFill>
            </a:endParaRPr>
          </a:p>
        </p:txBody>
      </p:sp>
      <p:sp>
        <p:nvSpPr>
          <p:cNvPr id="3" name="2 Marcador de contenido"/>
          <p:cNvSpPr>
            <a:spLocks noGrp="1"/>
          </p:cNvSpPr>
          <p:nvPr>
            <p:ph idx="1"/>
          </p:nvPr>
        </p:nvSpPr>
        <p:spPr>
          <a:xfrm>
            <a:off x="467544" y="1556792"/>
            <a:ext cx="8229600" cy="2232248"/>
          </a:xfrm>
        </p:spPr>
        <p:txBody>
          <a:bodyPr>
            <a:noAutofit/>
          </a:bodyPr>
          <a:lstStyle/>
          <a:p>
            <a:pPr algn="just"/>
            <a:r>
              <a:rPr lang="es-CL" sz="2800" dirty="0" smtClean="0"/>
              <a:t>El poder superar los desafíos se debe sustentar en una acción intersectorial, estableciendo los canales de comunicación y la colaboración necesarios para cumplir esta tarea, la cual, irá en directo beneficio de la sociedad.</a:t>
            </a: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pic>
        <p:nvPicPr>
          <p:cNvPr id="5" name="Picture 4" descr="turistas-con-discapacidad-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149080"/>
            <a:ext cx="3707904" cy="2056202"/>
          </a:xfrm>
          <a:prstGeom prst="rect">
            <a:avLst/>
          </a:prstGeom>
        </p:spPr>
      </p:pic>
    </p:spTree>
    <p:extLst>
      <p:ext uri="{BB962C8B-B14F-4D97-AF65-F5344CB8AC3E}">
        <p14:creationId xmlns:p14="http://schemas.microsoft.com/office/powerpoint/2010/main" val="31896356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acultad-fm.jpg"/>
          <p:cNvPicPr>
            <a:picLocks noChangeAspect="1"/>
          </p:cNvPicPr>
          <p:nvPr/>
        </p:nvPicPr>
        <p:blipFill>
          <a:blip r:embed="rId2" cstate="print"/>
          <a:stretch>
            <a:fillRect/>
          </a:stretch>
        </p:blipFill>
        <p:spPr>
          <a:xfrm>
            <a:off x="2627784" y="3573016"/>
            <a:ext cx="4104456" cy="2565286"/>
          </a:xfrm>
          <a:prstGeom prst="rect">
            <a:avLst/>
          </a:prstGeom>
        </p:spPr>
      </p:pic>
      <p:sp>
        <p:nvSpPr>
          <p:cNvPr id="5" name="Content Placeholder 4"/>
          <p:cNvSpPr>
            <a:spLocks noGrp="1"/>
          </p:cNvSpPr>
          <p:nvPr>
            <p:ph idx="1"/>
          </p:nvPr>
        </p:nvSpPr>
        <p:spPr>
          <a:xfrm>
            <a:off x="2483768" y="2564904"/>
            <a:ext cx="4330824" cy="820688"/>
          </a:xfrm>
        </p:spPr>
        <p:txBody>
          <a:bodyPr/>
          <a:lstStyle/>
          <a:p>
            <a:pPr marL="0" indent="0" algn="ctr">
              <a:buNone/>
            </a:pPr>
            <a:r>
              <a:rPr lang="es-ES_tradnl" dirty="0" err="1"/>
              <a:t>c</a:t>
            </a:r>
            <a:r>
              <a:rPr lang="es-ES_tradnl" dirty="0" err="1" smtClean="0"/>
              <a:t>amilo.torres@udp.cl</a:t>
            </a:r>
            <a:endParaRPr lang="es-ES_tradnl" dirty="0"/>
          </a:p>
        </p:txBody>
      </p:sp>
      <p:sp>
        <p:nvSpPr>
          <p:cNvPr id="8" name="1 Título"/>
          <p:cNvSpPr>
            <a:spLocks noGrp="1"/>
          </p:cNvSpPr>
          <p:nvPr>
            <p:ph type="title"/>
          </p:nvPr>
        </p:nvSpPr>
        <p:spPr>
          <a:xfrm>
            <a:off x="539552" y="1268760"/>
            <a:ext cx="8229600" cy="1143000"/>
          </a:xfrm>
        </p:spPr>
        <p:txBody>
          <a:bodyPr>
            <a:normAutofit/>
          </a:bodyPr>
          <a:lstStyle/>
          <a:p>
            <a:r>
              <a:rPr lang="es-ES_tradnl" b="1" dirty="0" smtClean="0">
                <a:solidFill>
                  <a:srgbClr val="C00000"/>
                </a:solidFill>
              </a:rPr>
              <a:t>Muchas Gracias</a:t>
            </a:r>
            <a:endParaRPr lang="es-ES" b="1" dirty="0">
              <a:solidFill>
                <a:srgbClr val="C00000"/>
              </a:solidFill>
            </a:endParaRPr>
          </a:p>
        </p:txBody>
      </p:sp>
    </p:spTree>
    <p:extLst>
      <p:ext uri="{BB962C8B-B14F-4D97-AF65-F5344CB8AC3E}">
        <p14:creationId xmlns:p14="http://schemas.microsoft.com/office/powerpoint/2010/main" val="20023842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Discapacidad</a:t>
            </a:r>
            <a:endParaRPr lang="es-ES" b="1" dirty="0">
              <a:solidFill>
                <a:srgbClr val="C00000"/>
              </a:solidFill>
            </a:endParaRPr>
          </a:p>
        </p:txBody>
      </p:sp>
      <p:sp>
        <p:nvSpPr>
          <p:cNvPr id="3" name="2 Marcador de contenido"/>
          <p:cNvSpPr>
            <a:spLocks noGrp="1"/>
          </p:cNvSpPr>
          <p:nvPr>
            <p:ph idx="1"/>
          </p:nvPr>
        </p:nvSpPr>
        <p:spPr>
          <a:xfrm>
            <a:off x="467544" y="1340768"/>
            <a:ext cx="8229600" cy="4824536"/>
          </a:xfrm>
        </p:spPr>
        <p:txBody>
          <a:bodyPr>
            <a:noAutofit/>
          </a:bodyPr>
          <a:lstStyle/>
          <a:p>
            <a:pPr algn="just"/>
            <a:r>
              <a:rPr lang="es-US" sz="2800" dirty="0" smtClean="0"/>
              <a:t>Perspectiva histórica.</a:t>
            </a:r>
          </a:p>
          <a:p>
            <a:pPr algn="just"/>
            <a:endParaRPr lang="es-US" sz="2800" dirty="0" smtClean="0"/>
          </a:p>
          <a:p>
            <a:pPr algn="just"/>
            <a:r>
              <a:rPr lang="es-ES" sz="2800" dirty="0" smtClean="0"/>
              <a:t>Estigmatizados </a:t>
            </a:r>
            <a:r>
              <a:rPr lang="es-ES" sz="2800" dirty="0"/>
              <a:t>por las actitudes y </a:t>
            </a:r>
            <a:r>
              <a:rPr lang="es-ES" sz="2800" dirty="0" smtClean="0"/>
              <a:t>comportamientos predominantes </a:t>
            </a:r>
            <a:r>
              <a:rPr lang="es-ES" sz="2800" dirty="0"/>
              <a:t>de las personas sin </a:t>
            </a:r>
            <a:r>
              <a:rPr lang="es-ES" sz="2800" dirty="0" smtClean="0"/>
              <a:t>discapacidad.</a:t>
            </a:r>
          </a:p>
          <a:p>
            <a:pPr algn="just"/>
            <a:endParaRPr lang="es-US" sz="2800" dirty="0"/>
          </a:p>
          <a:p>
            <a:pPr algn="just"/>
            <a:r>
              <a:rPr lang="es-ES" sz="2800" dirty="0" smtClean="0"/>
              <a:t>Cuando </a:t>
            </a:r>
            <a:r>
              <a:rPr lang="es-ES" sz="2800" dirty="0"/>
              <a:t>se hace referencia a una persona con </a:t>
            </a:r>
            <a:r>
              <a:rPr lang="es-ES" sz="2800" dirty="0" smtClean="0"/>
              <a:t>discapacidad generalmente </a:t>
            </a:r>
            <a:r>
              <a:rPr lang="es-ES" sz="2800" dirty="0"/>
              <a:t>se dice "el enfermo" y es tratado como tal.</a:t>
            </a:r>
            <a:endParaRPr lang="es-US" sz="2800" dirty="0" smtClean="0"/>
          </a:p>
          <a:p>
            <a:pPr algn="just"/>
            <a:endParaRPr lang="es-ES"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5" name="4 CuadroTexto"/>
          <p:cNvSpPr txBox="1"/>
          <p:nvPr/>
        </p:nvSpPr>
        <p:spPr>
          <a:xfrm>
            <a:off x="395536" y="6402814"/>
            <a:ext cx="8748464" cy="338554"/>
          </a:xfrm>
          <a:prstGeom prst="rect">
            <a:avLst/>
          </a:prstGeom>
          <a:noFill/>
        </p:spPr>
        <p:txBody>
          <a:bodyPr wrap="square" rtlCol="0">
            <a:spAutoFit/>
          </a:bodyPr>
          <a:lstStyle/>
          <a:p>
            <a:r>
              <a:rPr lang="es-ES" sz="1600" dirty="0"/>
              <a:t>OPS. Documentos de Trabajo Programa Regional de </a:t>
            </a:r>
            <a:r>
              <a:rPr lang="es-ES" sz="1600" dirty="0" smtClean="0"/>
              <a:t>Rehabilitación. OPS. Managua</a:t>
            </a:r>
            <a:r>
              <a:rPr lang="es-ES" sz="1600" dirty="0"/>
              <a:t>, 2005.</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Discapacidad</a:t>
            </a:r>
            <a:endParaRPr lang="es-ES" b="1" dirty="0">
              <a:solidFill>
                <a:srgbClr val="C00000"/>
              </a:solidFill>
            </a:endParaRPr>
          </a:p>
        </p:txBody>
      </p:sp>
      <p:sp>
        <p:nvSpPr>
          <p:cNvPr id="3" name="2 Marcador de contenido"/>
          <p:cNvSpPr>
            <a:spLocks noGrp="1"/>
          </p:cNvSpPr>
          <p:nvPr>
            <p:ph idx="1"/>
          </p:nvPr>
        </p:nvSpPr>
        <p:spPr>
          <a:xfrm>
            <a:off x="467544" y="1196752"/>
            <a:ext cx="8229600" cy="4824536"/>
          </a:xfrm>
        </p:spPr>
        <p:txBody>
          <a:bodyPr>
            <a:noAutofit/>
          </a:bodyPr>
          <a:lstStyle/>
          <a:p>
            <a:pPr algn="just"/>
            <a:r>
              <a:rPr lang="es-US" sz="2800" dirty="0" smtClean="0"/>
              <a:t>Actualidad.</a:t>
            </a:r>
          </a:p>
          <a:p>
            <a:pPr algn="just"/>
            <a:endParaRPr lang="es-US" sz="2800" dirty="0"/>
          </a:p>
          <a:p>
            <a:r>
              <a:rPr lang="es-ES" sz="2800" dirty="0" smtClean="0"/>
              <a:t>Diferentes </a:t>
            </a:r>
            <a:r>
              <a:rPr lang="es-ES" sz="2800" dirty="0"/>
              <a:t>modelos conceptuales que explican la discapacidad y </a:t>
            </a:r>
            <a:r>
              <a:rPr lang="es-ES" sz="2800" dirty="0" smtClean="0"/>
              <a:t>el funcionamiento.</a:t>
            </a:r>
          </a:p>
          <a:p>
            <a:endParaRPr lang="es-US" sz="2800" dirty="0"/>
          </a:p>
          <a:p>
            <a:r>
              <a:rPr lang="es-US" sz="2800" dirty="0" smtClean="0"/>
              <a:t>Modelo Médico.</a:t>
            </a:r>
          </a:p>
          <a:p>
            <a:endParaRPr lang="es-US" sz="2800" dirty="0"/>
          </a:p>
          <a:p>
            <a:r>
              <a:rPr lang="es-US" sz="2800" dirty="0" smtClean="0"/>
              <a:t>Modelo Social.</a:t>
            </a:r>
            <a:endParaRPr lang="es-ES" sz="2800" dirty="0"/>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5" name="4 CuadroTexto"/>
          <p:cNvSpPr txBox="1"/>
          <p:nvPr/>
        </p:nvSpPr>
        <p:spPr>
          <a:xfrm>
            <a:off x="395536" y="6402814"/>
            <a:ext cx="8748464" cy="338554"/>
          </a:xfrm>
          <a:prstGeom prst="rect">
            <a:avLst/>
          </a:prstGeom>
          <a:noFill/>
        </p:spPr>
        <p:txBody>
          <a:bodyPr wrap="square" rtlCol="0">
            <a:spAutoFit/>
          </a:bodyPr>
          <a:lstStyle/>
          <a:p>
            <a:r>
              <a:rPr lang="es-ES" sz="1600" dirty="0"/>
              <a:t>OPS. Documentos de Trabajo Programa Regional de </a:t>
            </a:r>
            <a:r>
              <a:rPr lang="es-ES" sz="1600" dirty="0" smtClean="0"/>
              <a:t>Rehabilitación. OPS. Managua</a:t>
            </a:r>
            <a:r>
              <a:rPr lang="es-ES" sz="1600" dirty="0"/>
              <a:t>, 2005.</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Discapacidad</a:t>
            </a:r>
            <a:endParaRPr lang="es-ES" b="1" dirty="0">
              <a:solidFill>
                <a:srgbClr val="C00000"/>
              </a:solidFill>
            </a:endParaRPr>
          </a:p>
        </p:txBody>
      </p:sp>
      <p:pic>
        <p:nvPicPr>
          <p:cNvPr id="4" name="3 Imagen" descr="facultad-fm.jpg"/>
          <p:cNvPicPr>
            <a:picLocks noChangeAspect="1"/>
          </p:cNvPicPr>
          <p:nvPr/>
        </p:nvPicPr>
        <p:blipFill>
          <a:blip r:embed="rId2" cstate="print"/>
          <a:stretch>
            <a:fillRect/>
          </a:stretch>
        </p:blipFill>
        <p:spPr>
          <a:xfrm>
            <a:off x="8222298" y="6281936"/>
            <a:ext cx="921702" cy="576064"/>
          </a:xfrm>
          <a:prstGeom prst="rect">
            <a:avLst/>
          </a:prstGeom>
        </p:spPr>
      </p:pic>
      <p:sp>
        <p:nvSpPr>
          <p:cNvPr id="5" name="4 CuadroTexto"/>
          <p:cNvSpPr txBox="1"/>
          <p:nvPr/>
        </p:nvSpPr>
        <p:spPr>
          <a:xfrm>
            <a:off x="395536" y="6402814"/>
            <a:ext cx="8748464" cy="338554"/>
          </a:xfrm>
          <a:prstGeom prst="rect">
            <a:avLst/>
          </a:prstGeom>
          <a:noFill/>
        </p:spPr>
        <p:txBody>
          <a:bodyPr wrap="square" rtlCol="0">
            <a:spAutoFit/>
          </a:bodyPr>
          <a:lstStyle/>
          <a:p>
            <a:r>
              <a:rPr lang="es-ES" sz="1600" dirty="0"/>
              <a:t>OPS. Documentos de Trabajo Programa Regional de </a:t>
            </a:r>
            <a:r>
              <a:rPr lang="es-ES" sz="1600" dirty="0" smtClean="0"/>
              <a:t>Rehabilitación. OPS. Managua</a:t>
            </a:r>
            <a:r>
              <a:rPr lang="es-ES" sz="1600" dirty="0"/>
              <a:t>, 2005.</a:t>
            </a:r>
          </a:p>
        </p:txBody>
      </p:sp>
      <p:sp>
        <p:nvSpPr>
          <p:cNvPr id="8" name="7 CuadroTexto"/>
          <p:cNvSpPr txBox="1"/>
          <p:nvPr/>
        </p:nvSpPr>
        <p:spPr>
          <a:xfrm>
            <a:off x="179512" y="1508591"/>
            <a:ext cx="4176464" cy="1200329"/>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US" b="1" dirty="0" smtClean="0"/>
              <a:t>Modelo Médico:</a:t>
            </a:r>
          </a:p>
          <a:p>
            <a:pPr algn="ctr"/>
            <a:r>
              <a:rPr lang="es-US" dirty="0"/>
              <a:t> </a:t>
            </a:r>
            <a:r>
              <a:rPr lang="es-US" dirty="0" smtClean="0"/>
              <a:t>Problema personal.</a:t>
            </a:r>
          </a:p>
          <a:p>
            <a:pPr algn="ctr"/>
            <a:r>
              <a:rPr lang="es-US" dirty="0"/>
              <a:t> </a:t>
            </a:r>
            <a:r>
              <a:rPr lang="es-US" dirty="0" smtClean="0"/>
              <a:t>Tratamiento individual por profesionales.</a:t>
            </a:r>
          </a:p>
          <a:p>
            <a:pPr algn="ctr"/>
            <a:r>
              <a:rPr lang="es-US" dirty="0"/>
              <a:t> </a:t>
            </a:r>
            <a:r>
              <a:rPr lang="es-US" dirty="0" smtClean="0"/>
              <a:t>Centrado en respuesta sanitaria.</a:t>
            </a:r>
            <a:endParaRPr lang="es-ES" dirty="0"/>
          </a:p>
        </p:txBody>
      </p:sp>
      <p:sp>
        <p:nvSpPr>
          <p:cNvPr id="9" name="8 CuadroTexto"/>
          <p:cNvSpPr txBox="1"/>
          <p:nvPr/>
        </p:nvSpPr>
        <p:spPr>
          <a:xfrm>
            <a:off x="4644008" y="1508591"/>
            <a:ext cx="4176464" cy="1200329"/>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US" b="1" dirty="0" smtClean="0"/>
              <a:t>Modelo Social:</a:t>
            </a:r>
          </a:p>
          <a:p>
            <a:pPr algn="ctr"/>
            <a:r>
              <a:rPr lang="es-US" dirty="0"/>
              <a:t> </a:t>
            </a:r>
            <a:r>
              <a:rPr lang="es-US" dirty="0" smtClean="0"/>
              <a:t>Problema social.</a:t>
            </a:r>
          </a:p>
          <a:p>
            <a:pPr algn="ctr"/>
            <a:r>
              <a:rPr lang="es-US" dirty="0"/>
              <a:t> </a:t>
            </a:r>
            <a:r>
              <a:rPr lang="es-US" dirty="0" smtClean="0"/>
              <a:t>Condiciones del ambiente.</a:t>
            </a:r>
          </a:p>
          <a:p>
            <a:pPr algn="ctr"/>
            <a:r>
              <a:rPr lang="es-US" dirty="0"/>
              <a:t> </a:t>
            </a:r>
            <a:r>
              <a:rPr lang="es-US" dirty="0" smtClean="0"/>
              <a:t>Responsabilidad social en integración.</a:t>
            </a:r>
            <a:endParaRPr lang="es-ES" dirty="0"/>
          </a:p>
        </p:txBody>
      </p:sp>
      <p:cxnSp>
        <p:nvCxnSpPr>
          <p:cNvPr id="13" name="12 Conector recto de flecha"/>
          <p:cNvCxnSpPr>
            <a:stCxn id="8" idx="2"/>
          </p:cNvCxnSpPr>
          <p:nvPr/>
        </p:nvCxnSpPr>
        <p:spPr>
          <a:xfrm>
            <a:off x="2267744" y="2708920"/>
            <a:ext cx="1080120" cy="1080120"/>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15" name="14 Conector recto de flecha"/>
          <p:cNvCxnSpPr>
            <a:stCxn id="9" idx="2"/>
          </p:cNvCxnSpPr>
          <p:nvPr/>
        </p:nvCxnSpPr>
        <p:spPr>
          <a:xfrm flipH="1">
            <a:off x="5436096" y="2708920"/>
            <a:ext cx="1296144" cy="1080120"/>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16" name="15 CuadroTexto"/>
          <p:cNvSpPr txBox="1"/>
          <p:nvPr/>
        </p:nvSpPr>
        <p:spPr>
          <a:xfrm>
            <a:off x="1475656" y="3933056"/>
            <a:ext cx="5616624" cy="1815882"/>
          </a:xfrm>
          <a:prstGeom prst="rect">
            <a:avLst/>
          </a:prstGeom>
          <a:noFill/>
        </p:spPr>
        <p:txBody>
          <a:bodyPr wrap="square" rtlCol="0">
            <a:spAutoFit/>
          </a:bodyPr>
          <a:lstStyle/>
          <a:p>
            <a:pPr algn="ctr"/>
            <a:r>
              <a:rPr lang="es-US" sz="2800" b="1" dirty="0" smtClean="0"/>
              <a:t>Modelo </a:t>
            </a:r>
            <a:r>
              <a:rPr lang="es-US" sz="2800" b="1" dirty="0" err="1" smtClean="0"/>
              <a:t>Biopsicosocial</a:t>
            </a:r>
            <a:endParaRPr lang="es-US" sz="2800" b="1" dirty="0" smtClean="0"/>
          </a:p>
          <a:p>
            <a:pPr algn="ctr"/>
            <a:r>
              <a:rPr lang="es-US" sz="2800" dirty="0" smtClean="0"/>
              <a:t>Perspectiva ecologista</a:t>
            </a:r>
          </a:p>
          <a:p>
            <a:pPr algn="ctr"/>
            <a:r>
              <a:rPr lang="es-US" sz="2800" dirty="0" smtClean="0"/>
              <a:t>(Integración persona-ambiente)</a:t>
            </a:r>
          </a:p>
          <a:p>
            <a:pPr algn="ctr"/>
            <a:endParaRPr lang="es-E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Discapacidad</a:t>
            </a:r>
            <a:endParaRPr lang="es-ES" b="1" dirty="0">
              <a:solidFill>
                <a:srgbClr val="C00000"/>
              </a:solidFill>
            </a:endParaRPr>
          </a:p>
        </p:txBody>
      </p:sp>
      <p:sp>
        <p:nvSpPr>
          <p:cNvPr id="3" name="2 Marcador de contenido"/>
          <p:cNvSpPr>
            <a:spLocks noGrp="1"/>
          </p:cNvSpPr>
          <p:nvPr>
            <p:ph idx="1"/>
          </p:nvPr>
        </p:nvSpPr>
        <p:spPr>
          <a:xfrm>
            <a:off x="467544" y="1412776"/>
            <a:ext cx="8229600" cy="4176464"/>
          </a:xfrm>
        </p:spPr>
        <p:txBody>
          <a:bodyPr>
            <a:noAutofit/>
          </a:bodyPr>
          <a:lstStyle/>
          <a:p>
            <a:pPr algn="just"/>
            <a:r>
              <a:rPr lang="es-US" sz="2800" dirty="0" smtClean="0"/>
              <a:t>CDDM: </a:t>
            </a:r>
            <a:r>
              <a:rPr lang="es-US" sz="2800" dirty="0"/>
              <a:t>resultado de un daño a la salud que daba origen a una deficiencia, esta a una discapacidad y a su vez esta a una </a:t>
            </a:r>
            <a:r>
              <a:rPr lang="es-US" sz="2800" dirty="0" smtClean="0"/>
              <a:t>minusvalía.</a:t>
            </a:r>
            <a:endParaRPr lang="es-US" sz="2800" dirty="0"/>
          </a:p>
          <a:p>
            <a:pPr algn="just"/>
            <a:endParaRPr lang="es-US" sz="2800" dirty="0" smtClean="0"/>
          </a:p>
          <a:p>
            <a:pPr marL="342900" lvl="1" indent="-342900" algn="just">
              <a:buFont typeface="Arial" pitchFamily="34" charset="0"/>
              <a:buChar char="•"/>
            </a:pPr>
            <a:r>
              <a:rPr lang="es-ES_tradnl" sz="2800" dirty="0" smtClean="0"/>
              <a:t>CIF: </a:t>
            </a:r>
            <a:r>
              <a:rPr lang="es-ES_tradnl" dirty="0" smtClean="0"/>
              <a:t>termino que </a:t>
            </a:r>
            <a:r>
              <a:rPr lang="es-ES_tradnl" dirty="0"/>
              <a:t>incluye las deficiencias de funciones y/o estructuras corporales, limitaciones en las </a:t>
            </a:r>
            <a:r>
              <a:rPr lang="es-ES_tradnl" dirty="0" smtClean="0"/>
              <a:t>actividades, restricciones </a:t>
            </a:r>
            <a:r>
              <a:rPr lang="es-ES_tradnl" dirty="0"/>
              <a:t>en la </a:t>
            </a:r>
            <a:r>
              <a:rPr lang="es-ES_tradnl" dirty="0" smtClean="0"/>
              <a:t>participación; y interacción del individuo </a:t>
            </a:r>
            <a:r>
              <a:rPr lang="es-ES_tradnl" dirty="0"/>
              <a:t>(con una </a:t>
            </a:r>
            <a:r>
              <a:rPr lang="es-ES_tradnl" dirty="0" smtClean="0"/>
              <a:t>condición </a:t>
            </a:r>
            <a:r>
              <a:rPr lang="es-ES_tradnl" dirty="0"/>
              <a:t>de salud) y sus factores contextuales. </a:t>
            </a:r>
          </a:p>
        </p:txBody>
      </p:sp>
      <p:pic>
        <p:nvPicPr>
          <p:cNvPr id="4" name="3 Imagen" descr="facultad-fm.jpg"/>
          <p:cNvPicPr>
            <a:picLocks noChangeAspect="1"/>
          </p:cNvPicPr>
          <p:nvPr/>
        </p:nvPicPr>
        <p:blipFill>
          <a:blip r:embed="rId3" cstate="print"/>
          <a:stretch>
            <a:fillRect/>
          </a:stretch>
        </p:blipFill>
        <p:spPr>
          <a:xfrm>
            <a:off x="8222298" y="6281936"/>
            <a:ext cx="921702" cy="576064"/>
          </a:xfrm>
          <a:prstGeom prst="rect">
            <a:avLst/>
          </a:prstGeom>
        </p:spPr>
      </p:pic>
      <p:sp>
        <p:nvSpPr>
          <p:cNvPr id="5" name="4 CuadroTexto"/>
          <p:cNvSpPr txBox="1"/>
          <p:nvPr/>
        </p:nvSpPr>
        <p:spPr>
          <a:xfrm>
            <a:off x="144016" y="6237312"/>
            <a:ext cx="8748464" cy="584776"/>
          </a:xfrm>
          <a:prstGeom prst="rect">
            <a:avLst/>
          </a:prstGeom>
          <a:noFill/>
        </p:spPr>
        <p:txBody>
          <a:bodyPr wrap="square" rtlCol="0">
            <a:spAutoFit/>
          </a:bodyPr>
          <a:lstStyle/>
          <a:p>
            <a:r>
              <a:rPr lang="en-US" sz="1600" dirty="0"/>
              <a:t>OMS. </a:t>
            </a:r>
            <a:r>
              <a:rPr lang="en-US" sz="1600" dirty="0" err="1"/>
              <a:t>Clasificación</a:t>
            </a:r>
            <a:r>
              <a:rPr lang="en-US" sz="1600" dirty="0"/>
              <a:t> </a:t>
            </a:r>
            <a:r>
              <a:rPr lang="en-US" sz="1600" dirty="0" err="1"/>
              <a:t>Internacional</a:t>
            </a:r>
            <a:r>
              <a:rPr lang="en-US" sz="1600" dirty="0"/>
              <a:t> del </a:t>
            </a:r>
            <a:r>
              <a:rPr lang="en-US" sz="1600" dirty="0" err="1"/>
              <a:t>Funcionamiento</a:t>
            </a:r>
            <a:r>
              <a:rPr lang="en-US" sz="1600" dirty="0"/>
              <a:t> , de la </a:t>
            </a:r>
            <a:r>
              <a:rPr lang="en-US" sz="1600" dirty="0" err="1"/>
              <a:t>discapacidad</a:t>
            </a:r>
            <a:r>
              <a:rPr lang="en-US" sz="1600" dirty="0"/>
              <a:t> y de la </a:t>
            </a:r>
            <a:r>
              <a:rPr lang="en-US" sz="1600" dirty="0" err="1" smtClean="0"/>
              <a:t>Salud</a:t>
            </a:r>
            <a:r>
              <a:rPr lang="en-US" sz="1600" dirty="0" smtClean="0"/>
              <a:t>.</a:t>
            </a:r>
          </a:p>
          <a:p>
            <a:r>
              <a:rPr lang="en-US" sz="1600" dirty="0" smtClean="0"/>
              <a:t>OMS </a:t>
            </a:r>
            <a:r>
              <a:rPr lang="en-US" sz="1600" dirty="0" err="1"/>
              <a:t>Ginebra</a:t>
            </a:r>
            <a:r>
              <a:rPr lang="en-US" sz="1600" dirty="0"/>
              <a:t>, 2001. </a:t>
            </a:r>
          </a:p>
        </p:txBody>
      </p:sp>
    </p:spTree>
    <p:extLst>
      <p:ext uri="{BB962C8B-B14F-4D97-AF65-F5344CB8AC3E}">
        <p14:creationId xmlns:p14="http://schemas.microsoft.com/office/powerpoint/2010/main" val="3998975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solidFill>
                  <a:srgbClr val="C00000"/>
                </a:solidFill>
              </a:rPr>
              <a:t>Dimensiones Discapacidad</a:t>
            </a:r>
            <a:endParaRPr lang="es-ES" b="1" dirty="0">
              <a:solidFill>
                <a:srgbClr val="C00000"/>
              </a:solidFill>
            </a:endParaRPr>
          </a:p>
        </p:txBody>
      </p:sp>
      <p:pic>
        <p:nvPicPr>
          <p:cNvPr id="4" name="3 Imagen" descr="facultad-fm.jpg"/>
          <p:cNvPicPr>
            <a:picLocks noChangeAspect="1"/>
          </p:cNvPicPr>
          <p:nvPr/>
        </p:nvPicPr>
        <p:blipFill>
          <a:blip r:embed="rId3" cstate="print"/>
          <a:stretch>
            <a:fillRect/>
          </a:stretch>
        </p:blipFill>
        <p:spPr>
          <a:xfrm>
            <a:off x="8222298" y="6281936"/>
            <a:ext cx="921702" cy="576064"/>
          </a:xfrm>
          <a:prstGeom prst="rect">
            <a:avLst/>
          </a:prstGeom>
        </p:spPr>
      </p:pic>
      <p:sp>
        <p:nvSpPr>
          <p:cNvPr id="7" name="4 CuadroTexto"/>
          <p:cNvSpPr txBox="1"/>
          <p:nvPr/>
        </p:nvSpPr>
        <p:spPr>
          <a:xfrm>
            <a:off x="144016" y="6237312"/>
            <a:ext cx="8748464" cy="584776"/>
          </a:xfrm>
          <a:prstGeom prst="rect">
            <a:avLst/>
          </a:prstGeom>
          <a:noFill/>
        </p:spPr>
        <p:txBody>
          <a:bodyPr wrap="square" rtlCol="0">
            <a:spAutoFit/>
          </a:bodyPr>
          <a:lstStyle/>
          <a:p>
            <a:r>
              <a:rPr lang="en-US" sz="1600" dirty="0"/>
              <a:t>OMS. </a:t>
            </a:r>
            <a:r>
              <a:rPr lang="en-US" sz="1600" dirty="0" err="1"/>
              <a:t>Clasificación</a:t>
            </a:r>
            <a:r>
              <a:rPr lang="en-US" sz="1600" dirty="0"/>
              <a:t> </a:t>
            </a:r>
            <a:r>
              <a:rPr lang="en-US" sz="1600" dirty="0" err="1"/>
              <a:t>Internacional</a:t>
            </a:r>
            <a:r>
              <a:rPr lang="en-US" sz="1600" dirty="0"/>
              <a:t> del </a:t>
            </a:r>
            <a:r>
              <a:rPr lang="en-US" sz="1600" dirty="0" err="1"/>
              <a:t>Funcionamiento</a:t>
            </a:r>
            <a:r>
              <a:rPr lang="en-US" sz="1600" dirty="0"/>
              <a:t> , de la </a:t>
            </a:r>
            <a:r>
              <a:rPr lang="en-US" sz="1600" dirty="0" err="1"/>
              <a:t>discapacidad</a:t>
            </a:r>
            <a:r>
              <a:rPr lang="en-US" sz="1600" dirty="0"/>
              <a:t> y de la </a:t>
            </a:r>
            <a:r>
              <a:rPr lang="en-US" sz="1600" dirty="0" err="1" smtClean="0"/>
              <a:t>Salud</a:t>
            </a:r>
            <a:r>
              <a:rPr lang="en-US" sz="1600" dirty="0" smtClean="0"/>
              <a:t>.</a:t>
            </a:r>
          </a:p>
          <a:p>
            <a:r>
              <a:rPr lang="en-US" sz="1600" dirty="0" smtClean="0"/>
              <a:t>OMS </a:t>
            </a:r>
            <a:r>
              <a:rPr lang="en-US" sz="1600" dirty="0" err="1"/>
              <a:t>Ginebra</a:t>
            </a:r>
            <a:r>
              <a:rPr lang="en-US" sz="1600" dirty="0"/>
              <a:t>, 2001. </a:t>
            </a:r>
          </a:p>
        </p:txBody>
      </p:sp>
      <p:sp>
        <p:nvSpPr>
          <p:cNvPr id="8" name="2 Marcador de contenido"/>
          <p:cNvSpPr>
            <a:spLocks noGrp="1"/>
          </p:cNvSpPr>
          <p:nvPr>
            <p:ph idx="1"/>
          </p:nvPr>
        </p:nvSpPr>
        <p:spPr>
          <a:xfrm>
            <a:off x="467544" y="1196752"/>
            <a:ext cx="5328592" cy="4464496"/>
          </a:xfrm>
        </p:spPr>
        <p:txBody>
          <a:bodyPr>
            <a:noAutofit/>
          </a:bodyPr>
          <a:lstStyle/>
          <a:p>
            <a:pPr algn="just"/>
            <a:r>
              <a:rPr lang="es-US" b="1" dirty="0" smtClean="0"/>
              <a:t>Corporal:</a:t>
            </a:r>
          </a:p>
          <a:p>
            <a:pPr lvl="1" algn="just"/>
            <a:r>
              <a:rPr lang="es-US" b="1" dirty="0" smtClean="0"/>
              <a:t>Estructuras y Funciones.</a:t>
            </a:r>
          </a:p>
          <a:p>
            <a:pPr algn="just"/>
            <a:endParaRPr lang="es-US" sz="2800" dirty="0"/>
          </a:p>
          <a:p>
            <a:pPr algn="just"/>
            <a:r>
              <a:rPr lang="es-US" sz="2800" dirty="0"/>
              <a:t>Son problemas en las funciones o estructuras corporales, o una pérdida de dichas funciones o estructuras. </a:t>
            </a:r>
            <a:endParaRPr lang="es-US" sz="2800" dirty="0" smtClean="0"/>
          </a:p>
          <a:p>
            <a:pPr algn="just"/>
            <a:endParaRPr lang="es-US" sz="2800" dirty="0"/>
          </a:p>
          <a:p>
            <a:pPr algn="just"/>
            <a:r>
              <a:rPr lang="es-US" sz="2800" dirty="0" smtClean="0"/>
              <a:t>Las </a:t>
            </a:r>
            <a:r>
              <a:rPr lang="es-US" sz="2800" dirty="0"/>
              <a:t>deficiencias no equivalen a una patología subyacente. </a:t>
            </a:r>
          </a:p>
        </p:txBody>
      </p:sp>
      <p:pic>
        <p:nvPicPr>
          <p:cNvPr id="10" name="Picture 9"/>
          <p:cNvPicPr>
            <a:picLocks noChangeAspect="1"/>
          </p:cNvPicPr>
          <p:nvPr/>
        </p:nvPicPr>
        <p:blipFill>
          <a:blip r:embed="rId4"/>
          <a:stretch>
            <a:fillRect/>
          </a:stretch>
        </p:blipFill>
        <p:spPr>
          <a:xfrm>
            <a:off x="5940152" y="2492896"/>
            <a:ext cx="2608174" cy="2577728"/>
          </a:xfrm>
          <a:prstGeom prst="rect">
            <a:avLst/>
          </a:prstGeom>
        </p:spPr>
      </p:pic>
    </p:spTree>
    <p:extLst>
      <p:ext uri="{BB962C8B-B14F-4D97-AF65-F5344CB8AC3E}">
        <p14:creationId xmlns:p14="http://schemas.microsoft.com/office/powerpoint/2010/main" val="383979580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799</TotalTime>
  <Words>1884</Words>
  <Application>Microsoft Office PowerPoint</Application>
  <PresentationFormat>Presentación en pantalla (4:3)</PresentationFormat>
  <Paragraphs>275</Paragraphs>
  <Slides>41</Slides>
  <Notes>8</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5" baseType="lpstr">
      <vt:lpstr>Arial</vt:lpstr>
      <vt:lpstr>Calibri</vt:lpstr>
      <vt:lpstr>Tema de Office</vt:lpstr>
      <vt:lpstr>Chart</vt:lpstr>
      <vt:lpstr>Discapacidad y APS Estrategias y desafíos</vt:lpstr>
      <vt:lpstr>Objetivos</vt:lpstr>
      <vt:lpstr>Ruta</vt:lpstr>
      <vt:lpstr>¿Qué entendemos por discapacidad?</vt:lpstr>
      <vt:lpstr>Discapacidad</vt:lpstr>
      <vt:lpstr>Discapacidad</vt:lpstr>
      <vt:lpstr>Discapacidad</vt:lpstr>
      <vt:lpstr>Discapacidad</vt:lpstr>
      <vt:lpstr>Dimensiones Discapacidad</vt:lpstr>
      <vt:lpstr>Dimensiones Discapacidad</vt:lpstr>
      <vt:lpstr>Dimensiones Discapacidad</vt:lpstr>
      <vt:lpstr>Discapacidad</vt:lpstr>
      <vt:lpstr>Discapacidad</vt:lpstr>
      <vt:lpstr>Discapacidad</vt:lpstr>
      <vt:lpstr>Relevancia de la discapacidad</vt:lpstr>
      <vt:lpstr>¿Cuál es el desafío frente a esta situación?</vt:lpstr>
      <vt:lpstr>Rehabilitación</vt:lpstr>
      <vt:lpstr>Salud</vt:lpstr>
      <vt:lpstr>Rehabilitación Integral</vt:lpstr>
      <vt:lpstr>Prevención de la Discapacidad</vt:lpstr>
      <vt:lpstr>Rehabilitación Institucional</vt:lpstr>
      <vt:lpstr>Rehabilitación con Base Comunitaria</vt:lpstr>
      <vt:lpstr>Realidad en Chile</vt:lpstr>
      <vt:lpstr>Articulación</vt:lpstr>
      <vt:lpstr>¿Qué estrategias podemos implementar desde la APS?</vt:lpstr>
      <vt:lpstr>Rol de Atención Primaria</vt:lpstr>
      <vt:lpstr>Rol de Atención Primaria</vt:lpstr>
      <vt:lpstr>Modelo de Atención Integral con Enfoque Familiar</vt:lpstr>
      <vt:lpstr>Prevención</vt:lpstr>
      <vt:lpstr>Prevención</vt:lpstr>
      <vt:lpstr>Prevención</vt:lpstr>
      <vt:lpstr>Promoción de Salud</vt:lpstr>
      <vt:lpstr>Rehabilitación con Base Comunitaria</vt:lpstr>
      <vt:lpstr>Rehabilitación con Base Comunitaria</vt:lpstr>
      <vt:lpstr>Rehabilitación con Base Comunitaria</vt:lpstr>
      <vt:lpstr>Desafíos</vt:lpstr>
      <vt:lpstr>Comentarios finales</vt:lpstr>
      <vt:lpstr>Resumiendo…</vt:lpstr>
      <vt:lpstr>Resumiendo…</vt:lpstr>
      <vt:lpstr>Para finalizar..</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Discapacidad y APS Desafíos y Estrategias</dc:title>
  <dc:creator>camilo.torres</dc:creator>
  <cp:lastModifiedBy>ins</cp:lastModifiedBy>
  <cp:revision>105</cp:revision>
  <dcterms:created xsi:type="dcterms:W3CDTF">2014-09-25T12:01:04Z</dcterms:created>
  <dcterms:modified xsi:type="dcterms:W3CDTF">2014-09-26T13:57:30Z</dcterms:modified>
</cp:coreProperties>
</file>