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2"/>
  </p:notesMasterIdLst>
  <p:sldIdLst>
    <p:sldId id="256" r:id="rId2"/>
    <p:sldId id="264" r:id="rId3"/>
    <p:sldId id="265" r:id="rId4"/>
    <p:sldId id="273" r:id="rId5"/>
    <p:sldId id="274" r:id="rId6"/>
    <p:sldId id="272" r:id="rId7"/>
    <p:sldId id="275" r:id="rId8"/>
    <p:sldId id="271" r:id="rId9"/>
    <p:sldId id="269" r:id="rId10"/>
    <p:sldId id="277" r:id="rId11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Estilo claro 1 - Énfasi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RAZONES</c:v>
                </c:pt>
              </c:strCache>
            </c:strRef>
          </c:tx>
          <c:dPt>
            <c:idx val="3"/>
            <c:bubble3D val="0"/>
            <c:spPr>
              <a:solidFill>
                <a:srgbClr val="FFFF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HABITOS DE VIDA</c:v>
                </c:pt>
                <c:pt idx="1">
                  <c:v>CONOCER PERSONAS</c:v>
                </c:pt>
                <c:pt idx="2">
                  <c:v>SALIR DE LA RUTINA</c:v>
                </c:pt>
                <c:pt idx="3">
                  <c:v>RECOMENDACIÓN MEDICA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</c:v>
                </c:pt>
                <c:pt idx="1">
                  <c:v>0</c:v>
                </c:pt>
                <c:pt idx="2">
                  <c:v>0</c:v>
                </c:pt>
                <c:pt idx="3">
                  <c:v>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legend>
      <c:legendPos val="r"/>
      <c:layout>
        <c:manualLayout>
          <c:xMode val="edge"/>
          <c:yMode val="edge"/>
          <c:x val="0.66066042091960764"/>
          <c:y val="0.41120543091276018"/>
          <c:w val="0.3131050111791584"/>
          <c:h val="0.25576641987625037"/>
        </c:manualLayout>
      </c:layout>
      <c:overlay val="0"/>
      <c:txPr>
        <a:bodyPr/>
        <a:lstStyle/>
        <a:p>
          <a:pPr>
            <a:defRPr sz="1600" b="1"/>
          </a:pPr>
          <a:endParaRPr lang="es-CL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s-C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DIAS DE PRACTICA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1 DIA</c:v>
                </c:pt>
                <c:pt idx="1">
                  <c:v>ENTRE 2 Y 3 DIAS</c:v>
                </c:pt>
                <c:pt idx="2">
                  <c:v> 4 A 5 DIAS</c:v>
                </c:pt>
                <c:pt idx="3">
                  <c:v>6 Y MAS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</c:v>
                </c:pt>
                <c:pt idx="1">
                  <c:v>0.75000000000000033</c:v>
                </c:pt>
                <c:pt idx="2">
                  <c:v>0.05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legend>
      <c:legendPos val="r"/>
      <c:layout>
        <c:manualLayout>
          <c:xMode val="edge"/>
          <c:yMode val="edge"/>
          <c:x val="0.72414159961213465"/>
          <c:y val="0.40313188932560473"/>
          <c:w val="0.25162275645861426"/>
          <c:h val="0.26870542425286548"/>
        </c:manualLayout>
      </c:layout>
      <c:overlay val="0"/>
      <c:txPr>
        <a:bodyPr/>
        <a:lstStyle/>
        <a:p>
          <a:pPr>
            <a:defRPr sz="1800" b="1"/>
          </a:pPr>
          <a:endParaRPr lang="es-CL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GIMNASIO</a:t>
            </a:r>
          </a:p>
        </c:rich>
      </c:tx>
      <c:layout/>
      <c:overlay val="0"/>
    </c:title>
    <c:autoTitleDeleted val="0"/>
    <c:view3D>
      <c:rotX val="50"/>
      <c:rotY val="0"/>
      <c:depthPercent val="10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2000"/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Hoja1!$A$2:$A$4</c:f>
              <c:strCache>
                <c:ptCount val="3"/>
                <c:pt idx="0">
                  <c:v>INVERSION EN SALUD</c:v>
                </c:pt>
                <c:pt idx="1">
                  <c:v>CAMBIO ANIMICO</c:v>
                </c:pt>
                <c:pt idx="2">
                  <c:v>OTROS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47</c:v>
                </c:pt>
                <c:pt idx="1">
                  <c:v>35</c:v>
                </c:pt>
                <c:pt idx="2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ln w="57150">
          <a:solidFill>
            <a:schemeClr val="tx2">
              <a:lumMod val="40000"/>
              <a:lumOff val="6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68766586468358226"/>
          <c:y val="0.4322474576128883"/>
          <c:w val="0.28918598716827093"/>
          <c:h val="0.23364596661528164"/>
        </c:manualLayout>
      </c:layout>
      <c:overlay val="0"/>
      <c:txPr>
        <a:bodyPr rot="0" vert="horz"/>
        <a:lstStyle/>
        <a:p>
          <a:pPr>
            <a:defRPr sz="1800" b="1"/>
          </a:pPr>
          <a:endParaRPr lang="es-CL"/>
        </a:p>
      </c:txPr>
    </c:legend>
    <c:plotVisOnly val="1"/>
    <c:dispBlanksAs val="zero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s-C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2400"/>
          </a:pPr>
          <a:endParaRPr lang="es-CL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114878447565909E-3"/>
          <c:y val="0.14551733292273075"/>
          <c:w val="0.88465666822574351"/>
          <c:h val="0.8320344481552078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RESPUESTA</c:v>
                </c:pt>
              </c:strCache>
            </c:strRef>
          </c:tx>
          <c:dLbls>
            <c:dLbl>
              <c:idx val="1"/>
              <c:spPr/>
              <c:txPr>
                <a:bodyPr/>
                <a:lstStyle/>
                <a:p>
                  <a:pPr>
                    <a:defRPr sz="2000" b="1"/>
                  </a:pPr>
                  <a:endParaRPr lang="es-C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0.70000000000000029</c:v>
                </c:pt>
                <c:pt idx="1">
                  <c:v>0.30000000000000016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legend>
      <c:legendPos val="r"/>
      <c:layout>
        <c:manualLayout>
          <c:xMode val="edge"/>
          <c:yMode val="edge"/>
          <c:x val="0.90605703800913773"/>
          <c:y val="0.39613182874009356"/>
          <c:w val="8.4683702731603028E-2"/>
          <c:h val="0.20486026951612299"/>
        </c:manualLayout>
      </c:layout>
      <c:overlay val="0"/>
      <c:txPr>
        <a:bodyPr/>
        <a:lstStyle/>
        <a:p>
          <a:pPr>
            <a:defRPr sz="1800" b="1"/>
          </a:pPr>
          <a:endParaRPr lang="es-CL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s-C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ASISTE AL TRABAJO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s-C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TRISTEZA</c:v>
                </c:pt>
                <c:pt idx="1">
                  <c:v>INDIFERENCIA</c:v>
                </c:pt>
                <c:pt idx="2">
                  <c:v>FELIZ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18</c:v>
                </c:pt>
                <c:pt idx="2">
                  <c:v>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legend>
      <c:legendPos val="r"/>
      <c:layout>
        <c:manualLayout>
          <c:xMode val="edge"/>
          <c:yMode val="edge"/>
          <c:x val="0.74712806201902471"/>
          <c:y val="0.43230928994321705"/>
          <c:w val="0.24304132765359721"/>
          <c:h val="0.21557649787190508"/>
        </c:manualLayout>
      </c:layout>
      <c:overlay val="0"/>
      <c:txPr>
        <a:bodyPr/>
        <a:lstStyle/>
        <a:p>
          <a:pPr>
            <a:defRPr sz="1800" b="1"/>
          </a:pPr>
          <a:endParaRPr lang="es-CL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s-CL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44EBE5-B347-5F43-A05B-956790B47BB4}" type="doc">
      <dgm:prSet loTypeId="urn:microsoft.com/office/officeart/2005/8/layout/vList2" loCatId="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s-ES"/>
        </a:p>
      </dgm:t>
    </dgm:pt>
    <dgm:pt modelId="{0F5B5344-0B28-834A-90F9-382D06F1F240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es-CL" b="1" dirty="0" smtClean="0"/>
            <a:t>ACTIVIDAD FISICA EN FUNCIONARIOS DE SALUD </a:t>
          </a:r>
          <a:endParaRPr lang="es-ES" b="1" dirty="0">
            <a:latin typeface="Cambria"/>
            <a:cs typeface="Cambria"/>
          </a:endParaRPr>
        </a:p>
      </dgm:t>
    </dgm:pt>
    <dgm:pt modelId="{99622A06-32E3-AE4B-8C6A-0FBB2CBDE6E5}" type="parTrans" cxnId="{9518947A-6F55-E247-B7A1-43DB5B4A356B}">
      <dgm:prSet/>
      <dgm:spPr/>
      <dgm:t>
        <a:bodyPr/>
        <a:lstStyle/>
        <a:p>
          <a:endParaRPr lang="es-ES"/>
        </a:p>
      </dgm:t>
    </dgm:pt>
    <dgm:pt modelId="{FDB23AE1-1368-C346-9EAF-803CF63A27AC}" type="sibTrans" cxnId="{9518947A-6F55-E247-B7A1-43DB5B4A356B}">
      <dgm:prSet/>
      <dgm:spPr/>
      <dgm:t>
        <a:bodyPr/>
        <a:lstStyle/>
        <a:p>
          <a:endParaRPr lang="es-ES"/>
        </a:p>
      </dgm:t>
    </dgm:pt>
    <dgm:pt modelId="{FED486EA-23DD-2249-A140-CC80E97C0FA9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es-CL" b="1" dirty="0" smtClean="0"/>
            <a:t>CORMUN RANCAGUA, AGOSTO 2014</a:t>
          </a:r>
          <a:endParaRPr lang="es-ES" b="1" dirty="0">
            <a:latin typeface="Cambria"/>
            <a:cs typeface="Cambria"/>
          </a:endParaRPr>
        </a:p>
      </dgm:t>
    </dgm:pt>
    <dgm:pt modelId="{9245D661-29B2-3F49-B425-2362AD0778F6}" type="parTrans" cxnId="{85E49CCB-BBC0-B84C-BBF6-BFBCDD0F67DB}">
      <dgm:prSet/>
      <dgm:spPr/>
      <dgm:t>
        <a:bodyPr/>
        <a:lstStyle/>
        <a:p>
          <a:endParaRPr lang="es-ES"/>
        </a:p>
      </dgm:t>
    </dgm:pt>
    <dgm:pt modelId="{577ED403-7932-1343-95FD-4F6FBA78BE40}" type="sibTrans" cxnId="{85E49CCB-BBC0-B84C-BBF6-BFBCDD0F67DB}">
      <dgm:prSet/>
      <dgm:spPr/>
      <dgm:t>
        <a:bodyPr/>
        <a:lstStyle/>
        <a:p>
          <a:endParaRPr lang="es-ES"/>
        </a:p>
      </dgm:t>
    </dgm:pt>
    <dgm:pt modelId="{01F8F8E9-B312-994B-B070-F27323D8FE3B}" type="pres">
      <dgm:prSet presAssocID="{A544EBE5-B347-5F43-A05B-956790B47BB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895C6D7-87C6-5E42-A091-A0841A3CA240}" type="pres">
      <dgm:prSet presAssocID="{0F5B5344-0B28-834A-90F9-382D06F1F240}" presName="parentText" presStyleLbl="node1" presStyleIdx="0" presStyleCnt="2" custLinFactNeighborY="-294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E38A80-2565-2341-9BF0-A57C116CF2EE}" type="pres">
      <dgm:prSet presAssocID="{FDB23AE1-1368-C346-9EAF-803CF63A27AC}" presName="spacer" presStyleCnt="0"/>
      <dgm:spPr/>
    </dgm:pt>
    <dgm:pt modelId="{B8C42E83-9878-B741-81F0-CBF91758F324}" type="pres">
      <dgm:prSet presAssocID="{FED486EA-23DD-2249-A140-CC80E97C0FA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6913A3B-D8F2-3E4D-B099-99DB6C879F64}" type="presOf" srcId="{0F5B5344-0B28-834A-90F9-382D06F1F240}" destId="{6895C6D7-87C6-5E42-A091-A0841A3CA240}" srcOrd="0" destOrd="0" presId="urn:microsoft.com/office/officeart/2005/8/layout/vList2"/>
    <dgm:cxn modelId="{9518947A-6F55-E247-B7A1-43DB5B4A356B}" srcId="{A544EBE5-B347-5F43-A05B-956790B47BB4}" destId="{0F5B5344-0B28-834A-90F9-382D06F1F240}" srcOrd="0" destOrd="0" parTransId="{99622A06-32E3-AE4B-8C6A-0FBB2CBDE6E5}" sibTransId="{FDB23AE1-1368-C346-9EAF-803CF63A27AC}"/>
    <dgm:cxn modelId="{85E49CCB-BBC0-B84C-BBF6-BFBCDD0F67DB}" srcId="{A544EBE5-B347-5F43-A05B-956790B47BB4}" destId="{FED486EA-23DD-2249-A140-CC80E97C0FA9}" srcOrd="1" destOrd="0" parTransId="{9245D661-29B2-3F49-B425-2362AD0778F6}" sibTransId="{577ED403-7932-1343-95FD-4F6FBA78BE40}"/>
    <dgm:cxn modelId="{3FB05FBC-0B97-D14E-A767-B0680F9841CF}" type="presOf" srcId="{A544EBE5-B347-5F43-A05B-956790B47BB4}" destId="{01F8F8E9-B312-994B-B070-F27323D8FE3B}" srcOrd="0" destOrd="0" presId="urn:microsoft.com/office/officeart/2005/8/layout/vList2"/>
    <dgm:cxn modelId="{07708479-250B-124A-B53E-3B430949B549}" type="presOf" srcId="{FED486EA-23DD-2249-A140-CC80E97C0FA9}" destId="{B8C42E83-9878-B741-81F0-CBF91758F324}" srcOrd="0" destOrd="0" presId="urn:microsoft.com/office/officeart/2005/8/layout/vList2"/>
    <dgm:cxn modelId="{BF0DB8D6-C733-DE40-86C7-BE8E3C2DE89F}" type="presParOf" srcId="{01F8F8E9-B312-994B-B070-F27323D8FE3B}" destId="{6895C6D7-87C6-5E42-A091-A0841A3CA240}" srcOrd="0" destOrd="0" presId="urn:microsoft.com/office/officeart/2005/8/layout/vList2"/>
    <dgm:cxn modelId="{AF1512B7-D6BF-E34B-A606-FD66013D46E2}" type="presParOf" srcId="{01F8F8E9-B312-994B-B070-F27323D8FE3B}" destId="{33E38A80-2565-2341-9BF0-A57C116CF2EE}" srcOrd="1" destOrd="0" presId="urn:microsoft.com/office/officeart/2005/8/layout/vList2"/>
    <dgm:cxn modelId="{294EADF7-BA2B-714E-96AC-5CCF06C69FC7}" type="presParOf" srcId="{01F8F8E9-B312-994B-B070-F27323D8FE3B}" destId="{B8C42E83-9878-B741-81F0-CBF91758F32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6092CE-25F1-4049-83FA-B5A569E99DEF}" type="doc">
      <dgm:prSet loTypeId="urn:microsoft.com/office/officeart/2005/8/layout/vList2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CFC75C8-2A3E-42AB-AD16-9D6B67082C5D}">
      <dgm:prSet/>
      <dgm:spPr/>
      <dgm:t>
        <a:bodyPr/>
        <a:lstStyle/>
        <a:p>
          <a:pPr algn="ctr"/>
          <a:r>
            <a:rPr lang="es-CL" b="1" dirty="0" smtClean="0"/>
            <a:t>FELIPE CORTÉS ARENAS</a:t>
          </a:r>
          <a:endParaRPr lang="es-CL" b="1" dirty="0"/>
        </a:p>
      </dgm:t>
    </dgm:pt>
    <dgm:pt modelId="{F817F33C-BCE2-4143-B4B9-929951A82816}" type="parTrans" cxnId="{B4A2485F-D998-4CAB-84BC-145DD3BFCB73}">
      <dgm:prSet/>
      <dgm:spPr/>
      <dgm:t>
        <a:bodyPr/>
        <a:lstStyle/>
        <a:p>
          <a:endParaRPr lang="es-CL"/>
        </a:p>
      </dgm:t>
    </dgm:pt>
    <dgm:pt modelId="{9C76B854-EF03-4BA2-AF0D-4F6E4D115D35}" type="sibTrans" cxnId="{B4A2485F-D998-4CAB-84BC-145DD3BFCB73}">
      <dgm:prSet/>
      <dgm:spPr/>
      <dgm:t>
        <a:bodyPr/>
        <a:lstStyle/>
        <a:p>
          <a:endParaRPr lang="es-CL"/>
        </a:p>
      </dgm:t>
    </dgm:pt>
    <dgm:pt modelId="{5424D671-34C4-4788-905C-532DDAC74481}">
      <dgm:prSet/>
      <dgm:spPr/>
      <dgm:t>
        <a:bodyPr/>
        <a:lstStyle/>
        <a:p>
          <a:pPr algn="ctr"/>
          <a:r>
            <a:rPr lang="es-CL" b="1" dirty="0" smtClean="0"/>
            <a:t>PROFESOR EDUCACIÓN FÍSICA</a:t>
          </a:r>
          <a:endParaRPr lang="es-CL" b="1" dirty="0"/>
        </a:p>
      </dgm:t>
    </dgm:pt>
    <dgm:pt modelId="{2FE58509-18F5-4E2B-BB5D-81DD010D9F74}" type="parTrans" cxnId="{A1672A11-7309-402D-862D-7D5385D2352D}">
      <dgm:prSet/>
      <dgm:spPr/>
      <dgm:t>
        <a:bodyPr/>
        <a:lstStyle/>
        <a:p>
          <a:endParaRPr lang="es-CL"/>
        </a:p>
      </dgm:t>
    </dgm:pt>
    <dgm:pt modelId="{9BDF852F-D84D-4450-91B6-5E8BF43E5079}" type="sibTrans" cxnId="{A1672A11-7309-402D-862D-7D5385D2352D}">
      <dgm:prSet/>
      <dgm:spPr/>
      <dgm:t>
        <a:bodyPr/>
        <a:lstStyle/>
        <a:p>
          <a:endParaRPr lang="es-CL"/>
        </a:p>
      </dgm:t>
    </dgm:pt>
    <dgm:pt modelId="{906445DB-B2D2-3946-85E7-F60E77444AEE}" type="pres">
      <dgm:prSet presAssocID="{246092CE-25F1-4049-83FA-B5A569E99D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9E28D4F-938F-4511-9E9B-9994861AD93D}" type="pres">
      <dgm:prSet presAssocID="{5CFC75C8-2A3E-42AB-AD16-9D6B67082C5D}" presName="parentText" presStyleLbl="node1" presStyleIdx="0" presStyleCnt="2" custLinFactY="-15453" custLinFactNeighborX="-849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43433D-647C-4974-8D6A-3C12197DA165}" type="pres">
      <dgm:prSet presAssocID="{9C76B854-EF03-4BA2-AF0D-4F6E4D115D35}" presName="spacer" presStyleCnt="0"/>
      <dgm:spPr/>
    </dgm:pt>
    <dgm:pt modelId="{78D4FCD3-1A3B-415F-B9AA-810F9275C8FD}" type="pres">
      <dgm:prSet presAssocID="{5424D671-34C4-4788-905C-532DDAC7448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A4003BB7-97AB-4973-A39D-F80573EA56FE}" type="presOf" srcId="{5CFC75C8-2A3E-42AB-AD16-9D6B67082C5D}" destId="{39E28D4F-938F-4511-9E9B-9994861AD93D}" srcOrd="0" destOrd="0" presId="urn:microsoft.com/office/officeart/2005/8/layout/vList2"/>
    <dgm:cxn modelId="{B4A2485F-D998-4CAB-84BC-145DD3BFCB73}" srcId="{246092CE-25F1-4049-83FA-B5A569E99DEF}" destId="{5CFC75C8-2A3E-42AB-AD16-9D6B67082C5D}" srcOrd="0" destOrd="0" parTransId="{F817F33C-BCE2-4143-B4B9-929951A82816}" sibTransId="{9C76B854-EF03-4BA2-AF0D-4F6E4D115D35}"/>
    <dgm:cxn modelId="{EE64AF01-44A9-A944-8D49-8AC725C014CA}" type="presOf" srcId="{246092CE-25F1-4049-83FA-B5A569E99DEF}" destId="{906445DB-B2D2-3946-85E7-F60E77444AEE}" srcOrd="0" destOrd="0" presId="urn:microsoft.com/office/officeart/2005/8/layout/vList2"/>
    <dgm:cxn modelId="{BB154B56-893F-4CBA-BA6F-E28B4B2F0011}" type="presOf" srcId="{5424D671-34C4-4788-905C-532DDAC74481}" destId="{78D4FCD3-1A3B-415F-B9AA-810F9275C8FD}" srcOrd="0" destOrd="0" presId="urn:microsoft.com/office/officeart/2005/8/layout/vList2"/>
    <dgm:cxn modelId="{A1672A11-7309-402D-862D-7D5385D2352D}" srcId="{246092CE-25F1-4049-83FA-B5A569E99DEF}" destId="{5424D671-34C4-4788-905C-532DDAC74481}" srcOrd="1" destOrd="0" parTransId="{2FE58509-18F5-4E2B-BB5D-81DD010D9F74}" sibTransId="{9BDF852F-D84D-4450-91B6-5E8BF43E5079}"/>
    <dgm:cxn modelId="{92AB4AD0-3332-43B0-8ACC-DA1935E690E6}" type="presParOf" srcId="{906445DB-B2D2-3946-85E7-F60E77444AEE}" destId="{39E28D4F-938F-4511-9E9B-9994861AD93D}" srcOrd="0" destOrd="0" presId="urn:microsoft.com/office/officeart/2005/8/layout/vList2"/>
    <dgm:cxn modelId="{A188645F-A33C-41B2-9893-E8CFAE5B5273}" type="presParOf" srcId="{906445DB-B2D2-3946-85E7-F60E77444AEE}" destId="{0543433D-647C-4974-8D6A-3C12197DA165}" srcOrd="1" destOrd="0" presId="urn:microsoft.com/office/officeart/2005/8/layout/vList2"/>
    <dgm:cxn modelId="{FA92A4BA-472B-4F4C-9585-603EDD67A6A6}" type="presParOf" srcId="{906445DB-B2D2-3946-85E7-F60E77444AEE}" destId="{78D4FCD3-1A3B-415F-B9AA-810F9275C8F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95C6D7-87C6-5E42-A091-A0841A3CA240}">
      <dsp:nvSpPr>
        <dsp:cNvPr id="0" name=""/>
        <dsp:cNvSpPr/>
      </dsp:nvSpPr>
      <dsp:spPr>
        <a:xfrm>
          <a:off x="0" y="0"/>
          <a:ext cx="7071202" cy="127296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200" b="1" kern="1200" dirty="0" smtClean="0"/>
            <a:t>ACTIVIDAD FISICA EN FUNCIONARIOS DE SALUD </a:t>
          </a:r>
          <a:endParaRPr lang="es-ES" sz="3200" b="1" kern="1200" dirty="0">
            <a:latin typeface="Cambria"/>
            <a:cs typeface="Cambria"/>
          </a:endParaRPr>
        </a:p>
      </dsp:txBody>
      <dsp:txXfrm>
        <a:off x="62141" y="62141"/>
        <a:ext cx="6946920" cy="1148678"/>
      </dsp:txXfrm>
    </dsp:sp>
    <dsp:sp modelId="{B8C42E83-9878-B741-81F0-CBF91758F324}">
      <dsp:nvSpPr>
        <dsp:cNvPr id="0" name=""/>
        <dsp:cNvSpPr/>
      </dsp:nvSpPr>
      <dsp:spPr>
        <a:xfrm>
          <a:off x="0" y="1367837"/>
          <a:ext cx="7071202" cy="127296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200" b="1" kern="1200" dirty="0" smtClean="0"/>
            <a:t>CORMUN RANCAGUA, AGOSTO 2014</a:t>
          </a:r>
          <a:endParaRPr lang="es-ES" sz="3200" b="1" kern="1200" dirty="0">
            <a:latin typeface="Cambria"/>
            <a:cs typeface="Cambria"/>
          </a:endParaRPr>
        </a:p>
      </dsp:txBody>
      <dsp:txXfrm>
        <a:off x="62141" y="1429978"/>
        <a:ext cx="6946920" cy="11486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28D4F-938F-4511-9E9B-9994861AD93D}">
      <dsp:nvSpPr>
        <dsp:cNvPr id="0" name=""/>
        <dsp:cNvSpPr/>
      </dsp:nvSpPr>
      <dsp:spPr>
        <a:xfrm>
          <a:off x="0" y="0"/>
          <a:ext cx="2555915" cy="28781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200" b="1" kern="1200" dirty="0" smtClean="0"/>
            <a:t>FELIPE CORTÉS ARENAS</a:t>
          </a:r>
          <a:endParaRPr lang="es-CL" sz="1200" b="1" kern="1200" dirty="0"/>
        </a:p>
      </dsp:txBody>
      <dsp:txXfrm>
        <a:off x="14050" y="14050"/>
        <a:ext cx="2527815" cy="259719"/>
      </dsp:txXfrm>
    </dsp:sp>
    <dsp:sp modelId="{78D4FCD3-1A3B-415F-B9AA-810F9275C8FD}">
      <dsp:nvSpPr>
        <dsp:cNvPr id="0" name=""/>
        <dsp:cNvSpPr/>
      </dsp:nvSpPr>
      <dsp:spPr>
        <a:xfrm>
          <a:off x="0" y="340445"/>
          <a:ext cx="2555915" cy="28781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200" b="1" kern="1200" dirty="0" smtClean="0"/>
            <a:t>PROFESOR EDUCACIÓN FÍSICA</a:t>
          </a:r>
          <a:endParaRPr lang="es-CL" sz="1200" b="1" kern="1200" dirty="0"/>
        </a:p>
      </dsp:txBody>
      <dsp:txXfrm>
        <a:off x="14050" y="354495"/>
        <a:ext cx="2527815" cy="259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237C3-E7D6-41CA-BCFB-0A45E003AADB}" type="datetimeFigureOut">
              <a:rPr lang="es-CL" smtClean="0"/>
              <a:pPr/>
              <a:t>24-09-2014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5ED61-A14C-4337-8537-6F2EB59F58F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4997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F5ED61-A14C-4337-8537-6F2EB59F58FB}" type="slidenum">
              <a:rPr lang="es-CL" smtClean="0"/>
              <a:pPr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48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F5ED61-A14C-4337-8537-6F2EB59F58FB}" type="slidenum">
              <a:rPr lang="es-CL" smtClean="0"/>
              <a:pPr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6942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3DF89-ACEC-0D43-B9CA-717A2DDB3E42}" type="datetimeFigureOut">
              <a:rPr lang="es-ES" smtClean="0"/>
              <a:pPr/>
              <a:t>24/09/2014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CA7D-1659-E74D-89B4-A370E555A1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3DF89-ACEC-0D43-B9CA-717A2DDB3E42}" type="datetimeFigureOut">
              <a:rPr lang="es-ES" smtClean="0"/>
              <a:pPr/>
              <a:t>24/09/2014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CA7D-1659-E74D-89B4-A370E555A1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3DF89-ACEC-0D43-B9CA-717A2DDB3E42}" type="datetimeFigureOut">
              <a:rPr lang="es-ES" smtClean="0"/>
              <a:pPr/>
              <a:t>24/09/2014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CA7D-1659-E74D-89B4-A370E555A1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3DF89-ACEC-0D43-B9CA-717A2DDB3E42}" type="datetimeFigureOut">
              <a:rPr lang="es-ES" smtClean="0"/>
              <a:pPr/>
              <a:t>24/09/2014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CA7D-1659-E74D-89B4-A370E555A1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3DF89-ACEC-0D43-B9CA-717A2DDB3E42}" type="datetimeFigureOut">
              <a:rPr lang="es-ES" smtClean="0"/>
              <a:pPr/>
              <a:t>24/09/2014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CA7D-1659-E74D-89B4-A370E555A1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3DF89-ACEC-0D43-B9CA-717A2DDB3E42}" type="datetimeFigureOut">
              <a:rPr lang="es-ES" smtClean="0"/>
              <a:pPr/>
              <a:t>24/09/2014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CA7D-1659-E74D-89B4-A370E555A1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3DF89-ACEC-0D43-B9CA-717A2DDB3E42}" type="datetimeFigureOut">
              <a:rPr lang="es-ES" smtClean="0"/>
              <a:pPr/>
              <a:t>24/09/2014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CA7D-1659-E74D-89B4-A370E555A1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3DF89-ACEC-0D43-B9CA-717A2DDB3E42}" type="datetimeFigureOut">
              <a:rPr lang="es-ES" smtClean="0"/>
              <a:pPr/>
              <a:t>24/09/2014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CA7D-1659-E74D-89B4-A370E555A1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3DF89-ACEC-0D43-B9CA-717A2DDB3E42}" type="datetimeFigureOut">
              <a:rPr lang="es-ES" smtClean="0"/>
              <a:pPr/>
              <a:t>24/09/2014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CA7D-1659-E74D-89B4-A370E555A1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3DF89-ACEC-0D43-B9CA-717A2DDB3E42}" type="datetimeFigureOut">
              <a:rPr lang="es-ES" smtClean="0"/>
              <a:pPr/>
              <a:t>24/09/2014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CA7D-1659-E74D-89B4-A370E555A1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3DF89-ACEC-0D43-B9CA-717A2DDB3E42}" type="datetimeFigureOut">
              <a:rPr lang="es-ES" smtClean="0"/>
              <a:pPr/>
              <a:t>24/09/2014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CA7D-1659-E74D-89B4-A370E555A1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C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3DF89-ACEC-0D43-B9CA-717A2DDB3E42}" type="datetimeFigureOut">
              <a:rPr lang="es-ES" smtClean="0"/>
              <a:pPr/>
              <a:t>24/09/2014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ECA7D-1659-E74D-89B4-A370E555A1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logo_cormu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60" y="119919"/>
            <a:ext cx="1192750" cy="648030"/>
          </a:xfrm>
          <a:prstGeom prst="rect">
            <a:avLst/>
          </a:prstGeom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727306644"/>
              </p:ext>
            </p:extLst>
          </p:nvPr>
        </p:nvGraphicFramePr>
        <p:xfrm>
          <a:off x="974571" y="2008478"/>
          <a:ext cx="7071202" cy="2643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1043333999"/>
              </p:ext>
            </p:extLst>
          </p:nvPr>
        </p:nvGraphicFramePr>
        <p:xfrm>
          <a:off x="6290423" y="5665118"/>
          <a:ext cx="2555916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pic>
        <p:nvPicPr>
          <p:cNvPr id="7" name="Imagen 6" descr="logo vertical muni nuevo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533" y="119920"/>
            <a:ext cx="733195" cy="873168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-14767" y="6577277"/>
            <a:ext cx="9203065" cy="307777"/>
          </a:xfrm>
          <a:prstGeom prst="rect">
            <a:avLst/>
          </a:prstGeom>
          <a:solidFill>
            <a:srgbClr val="FF6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bg1"/>
                </a:solidFill>
                <a:latin typeface="Cambria"/>
                <a:cs typeface="Cambria"/>
              </a:rPr>
              <a:t>DIVISION SALUD - CORMUN</a:t>
            </a:r>
            <a:endParaRPr lang="es-ES" sz="1400" b="1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974571" y="5702223"/>
            <a:ext cx="2555915" cy="287819"/>
            <a:chOff x="0" y="18065"/>
            <a:chExt cx="2555915" cy="287819"/>
          </a:xfrm>
          <a:scene3d>
            <a:camera prst="orthographicFront"/>
            <a:lightRig rig="flat" dir="t"/>
          </a:scene3d>
        </p:grpSpPr>
        <p:sp>
          <p:nvSpPr>
            <p:cNvPr id="15" name="Rectángulo redondeado 14"/>
            <p:cNvSpPr/>
            <p:nvPr/>
          </p:nvSpPr>
          <p:spPr>
            <a:xfrm>
              <a:off x="0" y="18065"/>
              <a:ext cx="2555915" cy="287819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6" name="Rectángulo 15"/>
            <p:cNvSpPr/>
            <p:nvPr/>
          </p:nvSpPr>
          <p:spPr>
            <a:xfrm>
              <a:off x="14050" y="32115"/>
              <a:ext cx="2527815" cy="25971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200" b="1" kern="1200" dirty="0" smtClean="0"/>
                <a:t>SAÚL FIGUEROA VIVALLOS</a:t>
              </a:r>
              <a:endParaRPr lang="es-CL" sz="1200" b="1" kern="1200" dirty="0"/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960521" y="6035281"/>
            <a:ext cx="2555915" cy="287819"/>
            <a:chOff x="0" y="340445"/>
            <a:chExt cx="2555915" cy="287819"/>
          </a:xfrm>
          <a:scene3d>
            <a:camera prst="orthographicFront"/>
            <a:lightRig rig="flat" dir="t"/>
          </a:scene3d>
        </p:grpSpPr>
        <p:sp>
          <p:nvSpPr>
            <p:cNvPr id="18" name="Rectángulo redondeado 17"/>
            <p:cNvSpPr/>
            <p:nvPr/>
          </p:nvSpPr>
          <p:spPr>
            <a:xfrm>
              <a:off x="0" y="340445"/>
              <a:ext cx="2555915" cy="287819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9" name="Rectángulo 18"/>
            <p:cNvSpPr/>
            <p:nvPr/>
          </p:nvSpPr>
          <p:spPr>
            <a:xfrm>
              <a:off x="14050" y="354495"/>
              <a:ext cx="2527815" cy="25971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200" b="1" kern="1200" dirty="0" smtClean="0"/>
                <a:t>ENCARGADO COMUNAL PROMOCIÓN</a:t>
              </a:r>
              <a:endParaRPr lang="es-CL" sz="12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4658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14767" y="6577277"/>
            <a:ext cx="9203065" cy="307777"/>
          </a:xfrm>
          <a:prstGeom prst="rect">
            <a:avLst/>
          </a:prstGeom>
          <a:solidFill>
            <a:srgbClr val="FF6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bg1"/>
                </a:solidFill>
                <a:latin typeface="Cambria"/>
                <a:cs typeface="Cambria"/>
              </a:rPr>
              <a:t>DIVISION SALUD - CORMUN</a:t>
            </a:r>
            <a:endParaRPr lang="es-ES" sz="1400" b="1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3" name="Imagen 2" descr="logo_cormu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60" y="119919"/>
            <a:ext cx="1192750" cy="648030"/>
          </a:xfrm>
          <a:prstGeom prst="rect">
            <a:avLst/>
          </a:prstGeom>
        </p:spPr>
      </p:pic>
      <p:pic>
        <p:nvPicPr>
          <p:cNvPr id="6" name="Imagen 5" descr="logo vertical muni nuev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533" y="119920"/>
            <a:ext cx="733195" cy="873168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PROPUESTAS</a:t>
            </a:r>
            <a:endParaRPr lang="es-CL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dirty="0" smtClean="0"/>
              <a:t>Crear un registro centralizado (CORMUN) de todos los funcionarios que </a:t>
            </a:r>
            <a:r>
              <a:rPr lang="es-ES" dirty="0" smtClean="0"/>
              <a:t>practican  </a:t>
            </a:r>
            <a:r>
              <a:rPr lang="es-ES" dirty="0" smtClean="0"/>
              <a:t>actividad </a:t>
            </a:r>
            <a:r>
              <a:rPr lang="es-ES" dirty="0" smtClean="0"/>
              <a:t>física, y realizar estudios </a:t>
            </a:r>
            <a:r>
              <a:rPr lang="es-ES" dirty="0"/>
              <a:t>de </a:t>
            </a:r>
            <a:r>
              <a:rPr lang="es-ES" dirty="0" smtClean="0"/>
              <a:t>impacto…incidencia en el </a:t>
            </a:r>
            <a:r>
              <a:rPr lang="es-ES" dirty="0"/>
              <a:t>trato, menos </a:t>
            </a:r>
            <a:r>
              <a:rPr lang="es-ES" dirty="0" smtClean="0"/>
              <a:t>licencias médicas…!!!!</a:t>
            </a:r>
            <a:endParaRPr lang="es-ES" dirty="0"/>
          </a:p>
          <a:p>
            <a:pPr algn="just"/>
            <a:r>
              <a:rPr lang="es-ES" dirty="0" smtClean="0"/>
              <a:t>Las </a:t>
            </a:r>
            <a:r>
              <a:rPr lang="es-ES" dirty="0"/>
              <a:t>Instituciones, pueden y deben, proporcionar  facilidades, convenios y subsidios, que incentiven a sus funcionarios a la práctica de actividad </a:t>
            </a:r>
            <a:r>
              <a:rPr lang="es-ES" dirty="0" smtClean="0"/>
              <a:t>física.</a:t>
            </a:r>
            <a:endParaRPr lang="es-ES" dirty="0"/>
          </a:p>
          <a:p>
            <a:pPr algn="just"/>
            <a:r>
              <a:rPr lang="es-ES" dirty="0" smtClean="0"/>
              <a:t>Incentivar la práctica de deporte, directa e indirectamente (CC </a:t>
            </a:r>
            <a:r>
              <a:rPr lang="es-ES" dirty="0" smtClean="0"/>
              <a:t>).</a:t>
            </a:r>
            <a:endParaRPr lang="es-ES" dirty="0" smtClean="0"/>
          </a:p>
          <a:p>
            <a:pPr algn="just"/>
            <a:r>
              <a:rPr lang="es-ES" dirty="0" smtClean="0"/>
              <a:t>Establecer convenios con GIMNASIOS, </a:t>
            </a:r>
            <a:r>
              <a:rPr lang="es-ES" dirty="0" smtClean="0"/>
              <a:t>(o adaptar un espacio) con </a:t>
            </a:r>
            <a:r>
              <a:rPr lang="es-ES" dirty="0" smtClean="0"/>
              <a:t>valores preferentes y subsidiados al año </a:t>
            </a:r>
            <a:r>
              <a:rPr lang="es-ES" dirty="0" smtClean="0"/>
              <a:t>uno </a:t>
            </a:r>
            <a:r>
              <a:rPr lang="es-ES" dirty="0" smtClean="0"/>
              <a:t>por el </a:t>
            </a:r>
            <a:r>
              <a:rPr lang="es-ES" dirty="0" smtClean="0"/>
              <a:t>empleador.</a:t>
            </a:r>
            <a:endParaRPr lang="es-ES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8911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14767" y="6577277"/>
            <a:ext cx="9203065" cy="307777"/>
          </a:xfrm>
          <a:prstGeom prst="rect">
            <a:avLst/>
          </a:prstGeom>
          <a:solidFill>
            <a:srgbClr val="FF6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bg1"/>
                </a:solidFill>
                <a:latin typeface="Cambria"/>
                <a:cs typeface="Cambria"/>
              </a:rPr>
              <a:t>DIVISION SALUD - CORMUN</a:t>
            </a:r>
            <a:endParaRPr lang="es-ES" sz="1400" b="1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3" name="Imagen 2" descr="logo_cormu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60" y="119919"/>
            <a:ext cx="1192750" cy="648030"/>
          </a:xfrm>
          <a:prstGeom prst="rect">
            <a:avLst/>
          </a:prstGeom>
        </p:spPr>
      </p:pic>
      <p:pic>
        <p:nvPicPr>
          <p:cNvPr id="6" name="Imagen 5" descr="logo vertical muni nuev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533" y="119920"/>
            <a:ext cx="733195" cy="873168"/>
          </a:xfrm>
          <a:prstGeom prst="rect">
            <a:avLst/>
          </a:prstGeom>
        </p:spPr>
      </p:pic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9251"/>
          </a:xfrm>
        </p:spPr>
        <p:txBody>
          <a:bodyPr/>
          <a:lstStyle/>
          <a:p>
            <a:r>
              <a:rPr lang="es-ES" dirty="0" smtClean="0"/>
              <a:t>INTRODUCCION</a:t>
            </a:r>
            <a:endParaRPr lang="es-CL" dirty="0"/>
          </a:p>
        </p:txBody>
      </p:sp>
      <p:sp>
        <p:nvSpPr>
          <p:cNvPr id="10" name="Marcador de contenido 9"/>
          <p:cNvSpPr>
            <a:spLocks noGrp="1"/>
          </p:cNvSpPr>
          <p:nvPr>
            <p:ph idx="1"/>
          </p:nvPr>
        </p:nvSpPr>
        <p:spPr>
          <a:xfrm>
            <a:off x="457200" y="1223890"/>
            <a:ext cx="8229600" cy="5353388"/>
          </a:xfrm>
        </p:spPr>
        <p:txBody>
          <a:bodyPr>
            <a:normAutofit lnSpcReduction="10000"/>
          </a:bodyPr>
          <a:lstStyle/>
          <a:p>
            <a:pPr algn="just"/>
            <a:r>
              <a:rPr lang="es-CL" dirty="0"/>
              <a:t>En marzo del 2014, </a:t>
            </a:r>
            <a:r>
              <a:rPr lang="es-CL" dirty="0" smtClean="0"/>
              <a:t>Promoción de salud, organiza </a:t>
            </a:r>
            <a:r>
              <a:rPr lang="es-CL" dirty="0"/>
              <a:t>una </a:t>
            </a:r>
            <a:r>
              <a:rPr lang="es-CL" dirty="0" err="1"/>
              <a:t>cicletada</a:t>
            </a:r>
            <a:r>
              <a:rPr lang="es-CL" dirty="0"/>
              <a:t> laboral – familiar; </a:t>
            </a:r>
            <a:r>
              <a:rPr lang="es-CL" dirty="0" smtClean="0"/>
              <a:t>con el apoyo de la CORMUN, La Araucana, Bienestar, Club Deportivo CORMUN, SEREMI Salud, IST, Oficina Deportes Municipalidad; con el dinero de la inscripción </a:t>
            </a:r>
            <a:r>
              <a:rPr lang="es-CL" dirty="0"/>
              <a:t>se sortean dos bicicletas; y se </a:t>
            </a:r>
            <a:r>
              <a:rPr lang="es-CL" dirty="0" smtClean="0"/>
              <a:t>regalan </a:t>
            </a:r>
            <a:r>
              <a:rPr lang="es-CL" dirty="0"/>
              <a:t>dos becas de un mes de gimnasio </a:t>
            </a:r>
            <a:r>
              <a:rPr lang="es-CL" dirty="0" smtClean="0"/>
              <a:t>(</a:t>
            </a:r>
            <a:r>
              <a:rPr lang="es-CL" dirty="0" err="1" smtClean="0"/>
              <a:t>Ansco</a:t>
            </a:r>
            <a:r>
              <a:rPr lang="es-CL" dirty="0" smtClean="0"/>
              <a:t>) gratis</a:t>
            </a:r>
            <a:r>
              <a:rPr lang="es-CL" dirty="0"/>
              <a:t>; actualmente existen 34 funcionarios en este </a:t>
            </a:r>
            <a:r>
              <a:rPr lang="es-CL" dirty="0" smtClean="0"/>
              <a:t>convenio; y el estudio comprende a  </a:t>
            </a:r>
            <a:r>
              <a:rPr lang="es-CL" dirty="0"/>
              <a:t>los </a:t>
            </a:r>
            <a:r>
              <a:rPr lang="es-CL" dirty="0" smtClean="0"/>
              <a:t>ingresados </a:t>
            </a:r>
            <a:r>
              <a:rPr lang="es-CL" dirty="0"/>
              <a:t>entre mayo-junio.</a:t>
            </a:r>
          </a:p>
        </p:txBody>
      </p:sp>
    </p:spTree>
    <p:extLst>
      <p:ext uri="{BB962C8B-B14F-4D97-AF65-F5344CB8AC3E}">
        <p14:creationId xmlns:p14="http://schemas.microsoft.com/office/powerpoint/2010/main" val="361250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14767" y="6577277"/>
            <a:ext cx="9203065" cy="307777"/>
          </a:xfrm>
          <a:prstGeom prst="rect">
            <a:avLst/>
          </a:prstGeom>
          <a:solidFill>
            <a:srgbClr val="FF6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bg1"/>
                </a:solidFill>
                <a:latin typeface="Cambria"/>
                <a:cs typeface="Cambria"/>
              </a:rPr>
              <a:t>DIVISION SALUD - CORMUN</a:t>
            </a:r>
            <a:endParaRPr lang="es-ES" sz="1400" b="1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3" name="Imagen 2" descr="logo_cormu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60" y="119919"/>
            <a:ext cx="1192750" cy="648030"/>
          </a:xfrm>
          <a:prstGeom prst="rect">
            <a:avLst/>
          </a:prstGeom>
        </p:spPr>
      </p:pic>
      <p:pic>
        <p:nvPicPr>
          <p:cNvPr id="6" name="Imagen 5" descr="logo vertical muni nuev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533" y="119920"/>
            <a:ext cx="733195" cy="873168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METODOLOGIA</a:t>
            </a:r>
            <a:endParaRPr lang="es-CL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CL" dirty="0"/>
              <a:t>El presente trabajo, es un estudio exploratorio - cuantitativo; y la recolección de datos, fue </a:t>
            </a:r>
            <a:r>
              <a:rPr lang="es-CL" dirty="0" smtClean="0"/>
              <a:t>a través, de una </a:t>
            </a:r>
            <a:r>
              <a:rPr lang="es-CL" dirty="0"/>
              <a:t>encuesta </a:t>
            </a:r>
            <a:r>
              <a:rPr lang="es-CL" dirty="0" err="1"/>
              <a:t>autoaplicada</a:t>
            </a:r>
            <a:r>
              <a:rPr lang="es-CL" dirty="0"/>
              <a:t>; contó con el 50% los afiliados </a:t>
            </a:r>
            <a:r>
              <a:rPr lang="es-CL" dirty="0" smtClean="0"/>
              <a:t>actuales al </a:t>
            </a:r>
            <a:r>
              <a:rPr lang="es-CL" dirty="0"/>
              <a:t>convenio, (17 participantes), </a:t>
            </a:r>
            <a:r>
              <a:rPr lang="es-CL" dirty="0" smtClean="0"/>
              <a:t>y que </a:t>
            </a:r>
            <a:r>
              <a:rPr lang="es-CL" dirty="0"/>
              <a:t>al mes de junio del año 2014 estuvieran realizando actividad física en el </a:t>
            </a:r>
            <a:r>
              <a:rPr lang="es-CL" dirty="0" smtClean="0"/>
              <a:t>Gimnasio </a:t>
            </a:r>
            <a:r>
              <a:rPr lang="es-CL" dirty="0" err="1" smtClean="0"/>
              <a:t>Ansco</a:t>
            </a:r>
            <a:r>
              <a:rPr lang="es-CL" dirty="0" smtClean="0"/>
              <a:t>.</a:t>
            </a:r>
          </a:p>
          <a:p>
            <a:pPr algn="just"/>
            <a:r>
              <a:rPr lang="es-CL" dirty="0" smtClean="0"/>
              <a:t>El diseño de la encuesta, agrupa 4 ejes centrales: Perfil, Actividad Física, Satisfacción, y Vinculación Laboral.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6645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457200" y="1396999"/>
          <a:ext cx="8229600" cy="5031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MOTIVO DE INCORPORACIÓN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506437" y="1209823"/>
          <a:ext cx="8384345" cy="5247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PRACTICA ACTIVIDAD FISICA</a:t>
            </a:r>
            <a:endParaRPr lang="es-C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GASTO ASOCIADO A: </a:t>
            </a:r>
            <a:endParaRPr lang="es-CL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49252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858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MODIFICACION DE HABITOS</a:t>
            </a:r>
            <a:endParaRPr lang="es-C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33082" y="1417638"/>
          <a:ext cx="8453718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576775" y="1397000"/>
          <a:ext cx="7751299" cy="4905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76775" y="253218"/>
            <a:ext cx="79904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400" dirty="0" smtClean="0"/>
              <a:t>ACTITUD ANÍMICA</a:t>
            </a:r>
            <a:endParaRPr lang="es-CL" sz="4400" dirty="0"/>
          </a:p>
        </p:txBody>
      </p:sp>
    </p:spTree>
    <p:extLst>
      <p:ext uri="{BB962C8B-B14F-4D97-AF65-F5344CB8AC3E}">
        <p14:creationId xmlns:p14="http://schemas.microsoft.com/office/powerpoint/2010/main" val="384767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14767" y="6577277"/>
            <a:ext cx="9203065" cy="307777"/>
          </a:xfrm>
          <a:prstGeom prst="rect">
            <a:avLst/>
          </a:prstGeom>
          <a:solidFill>
            <a:srgbClr val="FF6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chemeClr val="bg1"/>
                </a:solidFill>
                <a:latin typeface="Cambria"/>
                <a:cs typeface="Cambria"/>
              </a:rPr>
              <a:t>DIVISION SALUD - CORMUN</a:t>
            </a:r>
            <a:endParaRPr lang="es-ES" sz="1400" b="1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3" name="Imagen 2" descr="logo_cormu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60" y="119919"/>
            <a:ext cx="1192750" cy="648030"/>
          </a:xfrm>
          <a:prstGeom prst="rect">
            <a:avLst/>
          </a:prstGeom>
        </p:spPr>
      </p:pic>
      <p:pic>
        <p:nvPicPr>
          <p:cNvPr id="6" name="Imagen 5" descr="logo vertical muni nuev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533" y="119920"/>
            <a:ext cx="733195" cy="873168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s-CL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dirty="0" smtClean="0"/>
              <a:t>Las Actividades (ej. </a:t>
            </a:r>
            <a:r>
              <a:rPr lang="es-ES" dirty="0" err="1" smtClean="0"/>
              <a:t>Cicletada</a:t>
            </a:r>
            <a:r>
              <a:rPr lang="es-ES" dirty="0" smtClean="0"/>
              <a:t>) son un medio, para lograr que nuevas personas ingresen a la práctica de actividad física </a:t>
            </a:r>
            <a:r>
              <a:rPr lang="es-ES" dirty="0" smtClean="0"/>
              <a:t>Permanente (64%)</a:t>
            </a:r>
            <a:endParaRPr lang="es-ES" dirty="0" smtClean="0"/>
          </a:p>
          <a:p>
            <a:pPr algn="just"/>
            <a:r>
              <a:rPr lang="es-ES" dirty="0" smtClean="0"/>
              <a:t>Las Instituciones, ( y sus programas) pueden  , gestionar actividades recreativas paras sus funcionarios, incorporando las familias de éstos.</a:t>
            </a:r>
          </a:p>
          <a:p>
            <a:pPr algn="just"/>
            <a:r>
              <a:rPr lang="es-ES" dirty="0" smtClean="0"/>
              <a:t>La práctica de actividad Física libera endorfina, y con ello </a:t>
            </a:r>
            <a:r>
              <a:rPr lang="es-ES" dirty="0" smtClean="0"/>
              <a:t>alegría(82%), </a:t>
            </a:r>
            <a:r>
              <a:rPr lang="es-ES" dirty="0" smtClean="0"/>
              <a:t>así se tendrá personas y funcionarios más alegres… con mejor trato, menos licencias…!!!!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6645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2151</TotalTime>
  <Words>406</Words>
  <Application>Microsoft Office PowerPoint</Application>
  <PresentationFormat>Presentación en pantalla (4:3)</PresentationFormat>
  <Paragraphs>37</Paragraphs>
  <Slides>10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Presentación de PowerPoint</vt:lpstr>
      <vt:lpstr>INTRODUCCION</vt:lpstr>
      <vt:lpstr>METODOLOGIA</vt:lpstr>
      <vt:lpstr>MOTIVO DE INCORPORACIÓN</vt:lpstr>
      <vt:lpstr>PRACTICA ACTIVIDAD FISICA</vt:lpstr>
      <vt:lpstr>GASTO ASOCIADO A: </vt:lpstr>
      <vt:lpstr>MODIFICACION DE HABITOS</vt:lpstr>
      <vt:lpstr>Presentación de PowerPoint</vt:lpstr>
      <vt:lpstr>CONCLUSIONES</vt:lpstr>
      <vt:lpstr>PROPUESTAS</vt:lpstr>
    </vt:vector>
  </TitlesOfParts>
  <Company>Cormun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Enrique Paredes Parraguez</dc:creator>
  <cp:lastModifiedBy>Saul Abendego Figueroa Vivallos</cp:lastModifiedBy>
  <cp:revision>121</cp:revision>
  <dcterms:created xsi:type="dcterms:W3CDTF">2013-07-22T20:55:09Z</dcterms:created>
  <dcterms:modified xsi:type="dcterms:W3CDTF">2014-09-24T15:48:30Z</dcterms:modified>
</cp:coreProperties>
</file>