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4" r:id="rId3"/>
    <p:sldId id="270" r:id="rId4"/>
    <p:sldId id="265" r:id="rId5"/>
    <p:sldId id="266" r:id="rId6"/>
    <p:sldId id="267" r:id="rId7"/>
    <p:sldId id="268" r:id="rId8"/>
    <p:sldId id="269" r:id="rId9"/>
    <p:sldId id="271" r:id="rId10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Estilo claro 1 - Énfasi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269D01E-BC32-4049-B463-5C60D7B0CCD2}" styleName="Estilo temático 2 - Énfasis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20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44EBE5-B347-5F43-A05B-956790B47BB4}" type="doc">
      <dgm:prSet loTypeId="urn:microsoft.com/office/officeart/2005/8/layout/vList2" loCatId="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ES"/>
        </a:p>
      </dgm:t>
    </dgm:pt>
    <dgm:pt modelId="{0F5B5344-0B28-834A-90F9-382D06F1F240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es-ES" sz="4000" b="1" dirty="0" smtClean="0">
              <a:latin typeface="+mj-lt"/>
              <a:cs typeface="Arial" pitchFamily="34" charset="0"/>
            </a:rPr>
            <a:t>CONSTRUCCIÓN DE UN ESPACIO INTERCULTURAL</a:t>
          </a:r>
          <a:endParaRPr lang="es-ES" sz="4000" b="1" dirty="0">
            <a:latin typeface="+mj-lt"/>
            <a:cs typeface="Arial" pitchFamily="34" charset="0"/>
          </a:endParaRPr>
        </a:p>
      </dgm:t>
    </dgm:pt>
    <dgm:pt modelId="{99622A06-32E3-AE4B-8C6A-0FBB2CBDE6E5}" type="parTrans" cxnId="{9518947A-6F55-E247-B7A1-43DB5B4A356B}">
      <dgm:prSet/>
      <dgm:spPr/>
      <dgm:t>
        <a:bodyPr/>
        <a:lstStyle/>
        <a:p>
          <a:endParaRPr lang="es-ES"/>
        </a:p>
      </dgm:t>
    </dgm:pt>
    <dgm:pt modelId="{FDB23AE1-1368-C346-9EAF-803CF63A27AC}" type="sibTrans" cxnId="{9518947A-6F55-E247-B7A1-43DB5B4A356B}">
      <dgm:prSet/>
      <dgm:spPr/>
      <dgm:t>
        <a:bodyPr/>
        <a:lstStyle/>
        <a:p>
          <a:endParaRPr lang="es-ES"/>
        </a:p>
      </dgm:t>
    </dgm:pt>
    <dgm:pt modelId="{FED486EA-23DD-2249-A140-CC80E97C0FA9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endParaRPr lang="es-ES" sz="4000" b="1" dirty="0" smtClean="0">
            <a:latin typeface="Calibri" pitchFamily="34" charset="0"/>
            <a:cs typeface="Cambria"/>
          </a:endParaRPr>
        </a:p>
        <a:p>
          <a:pPr algn="ctr" rtl="0"/>
          <a:r>
            <a:rPr lang="es-ES" sz="4000" b="1" dirty="0" smtClean="0">
              <a:latin typeface="Calibri" pitchFamily="34" charset="0"/>
              <a:cs typeface="Cambria"/>
            </a:rPr>
            <a:t>CESFAM N°6 “IGNACIO CAROCA” </a:t>
          </a:r>
        </a:p>
        <a:p>
          <a:pPr algn="ctr" rtl="0"/>
          <a:r>
            <a:rPr lang="es-ES" sz="4000" b="1" dirty="0" smtClean="0">
              <a:latin typeface="Calibri" pitchFamily="34" charset="0"/>
              <a:cs typeface="Cambria"/>
            </a:rPr>
            <a:t>RANCAGUA</a:t>
          </a:r>
        </a:p>
        <a:p>
          <a:pPr algn="ctr" rtl="0"/>
          <a:endParaRPr lang="es-ES" sz="4000" b="1" dirty="0">
            <a:latin typeface="Calibri" pitchFamily="34" charset="0"/>
            <a:cs typeface="Cambria"/>
          </a:endParaRPr>
        </a:p>
      </dgm:t>
    </dgm:pt>
    <dgm:pt modelId="{9245D661-29B2-3F49-B425-2362AD0778F6}" type="parTrans" cxnId="{85E49CCB-BBC0-B84C-BBF6-BFBCDD0F67DB}">
      <dgm:prSet/>
      <dgm:spPr/>
      <dgm:t>
        <a:bodyPr/>
        <a:lstStyle/>
        <a:p>
          <a:endParaRPr lang="es-ES"/>
        </a:p>
      </dgm:t>
    </dgm:pt>
    <dgm:pt modelId="{577ED403-7932-1343-95FD-4F6FBA78BE40}" type="sibTrans" cxnId="{85E49CCB-BBC0-B84C-BBF6-BFBCDD0F67DB}">
      <dgm:prSet/>
      <dgm:spPr/>
      <dgm:t>
        <a:bodyPr/>
        <a:lstStyle/>
        <a:p>
          <a:endParaRPr lang="es-ES"/>
        </a:p>
      </dgm:t>
    </dgm:pt>
    <dgm:pt modelId="{01F8F8E9-B312-994B-B070-F27323D8FE3B}" type="pres">
      <dgm:prSet presAssocID="{A544EBE5-B347-5F43-A05B-956790B47BB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895C6D7-87C6-5E42-A091-A0841A3CA240}" type="pres">
      <dgm:prSet presAssocID="{0F5B5344-0B28-834A-90F9-382D06F1F240}" presName="parentText" presStyleLbl="node1" presStyleIdx="0" presStyleCnt="2" custLinFactNeighborY="-11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3E38A80-2565-2341-9BF0-A57C116CF2EE}" type="pres">
      <dgm:prSet presAssocID="{FDB23AE1-1368-C346-9EAF-803CF63A27AC}" presName="spacer" presStyleCnt="0"/>
      <dgm:spPr/>
    </dgm:pt>
    <dgm:pt modelId="{B8C42E83-9878-B741-81F0-CBF91758F324}" type="pres">
      <dgm:prSet presAssocID="{FED486EA-23DD-2249-A140-CC80E97C0FA9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6913A3B-D8F2-3E4D-B099-99DB6C879F64}" type="presOf" srcId="{0F5B5344-0B28-834A-90F9-382D06F1F240}" destId="{6895C6D7-87C6-5E42-A091-A0841A3CA240}" srcOrd="0" destOrd="0" presId="urn:microsoft.com/office/officeart/2005/8/layout/vList2"/>
    <dgm:cxn modelId="{9518947A-6F55-E247-B7A1-43DB5B4A356B}" srcId="{A544EBE5-B347-5F43-A05B-956790B47BB4}" destId="{0F5B5344-0B28-834A-90F9-382D06F1F240}" srcOrd="0" destOrd="0" parTransId="{99622A06-32E3-AE4B-8C6A-0FBB2CBDE6E5}" sibTransId="{FDB23AE1-1368-C346-9EAF-803CF63A27AC}"/>
    <dgm:cxn modelId="{85E49CCB-BBC0-B84C-BBF6-BFBCDD0F67DB}" srcId="{A544EBE5-B347-5F43-A05B-956790B47BB4}" destId="{FED486EA-23DD-2249-A140-CC80E97C0FA9}" srcOrd="1" destOrd="0" parTransId="{9245D661-29B2-3F49-B425-2362AD0778F6}" sibTransId="{577ED403-7932-1343-95FD-4F6FBA78BE40}"/>
    <dgm:cxn modelId="{3FB05FBC-0B97-D14E-A767-B0680F9841CF}" type="presOf" srcId="{A544EBE5-B347-5F43-A05B-956790B47BB4}" destId="{01F8F8E9-B312-994B-B070-F27323D8FE3B}" srcOrd="0" destOrd="0" presId="urn:microsoft.com/office/officeart/2005/8/layout/vList2"/>
    <dgm:cxn modelId="{07708479-250B-124A-B53E-3B430949B549}" type="presOf" srcId="{FED486EA-23DD-2249-A140-CC80E97C0FA9}" destId="{B8C42E83-9878-B741-81F0-CBF91758F324}" srcOrd="0" destOrd="0" presId="urn:microsoft.com/office/officeart/2005/8/layout/vList2"/>
    <dgm:cxn modelId="{BF0DB8D6-C733-DE40-86C7-BE8E3C2DE89F}" type="presParOf" srcId="{01F8F8E9-B312-994B-B070-F27323D8FE3B}" destId="{6895C6D7-87C6-5E42-A091-A0841A3CA240}" srcOrd="0" destOrd="0" presId="urn:microsoft.com/office/officeart/2005/8/layout/vList2"/>
    <dgm:cxn modelId="{AF1512B7-D6BF-E34B-A606-FD66013D46E2}" type="presParOf" srcId="{01F8F8E9-B312-994B-B070-F27323D8FE3B}" destId="{33E38A80-2565-2341-9BF0-A57C116CF2EE}" srcOrd="1" destOrd="0" presId="urn:microsoft.com/office/officeart/2005/8/layout/vList2"/>
    <dgm:cxn modelId="{294EADF7-BA2B-714E-96AC-5CCF06C69FC7}" type="presParOf" srcId="{01F8F8E9-B312-994B-B070-F27323D8FE3B}" destId="{B8C42E83-9878-B741-81F0-CBF91758F32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6092CE-25F1-4049-83FA-B5A569E99DEF}" type="doc">
      <dgm:prSet loTypeId="urn:microsoft.com/office/officeart/2005/8/layout/vList2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CFC75C8-2A3E-42AB-AD16-9D6B67082C5D}">
      <dgm:prSet custT="1"/>
      <dgm:spPr/>
      <dgm:t>
        <a:bodyPr/>
        <a:lstStyle/>
        <a:p>
          <a:pPr algn="ctr"/>
          <a:r>
            <a:rPr lang="es-CL" sz="2000" b="1" dirty="0" smtClean="0">
              <a:latin typeface="Arial" pitchFamily="34" charset="0"/>
              <a:cs typeface="Arial" pitchFamily="34" charset="0"/>
            </a:rPr>
            <a:t>A. S.  JACQUELINE ANTILAO MILLACOY</a:t>
          </a:r>
          <a:endParaRPr lang="es-CL" sz="2000" b="1" dirty="0">
            <a:latin typeface="Arial" pitchFamily="34" charset="0"/>
            <a:cs typeface="Arial" pitchFamily="34" charset="0"/>
          </a:endParaRPr>
        </a:p>
      </dgm:t>
    </dgm:pt>
    <dgm:pt modelId="{F817F33C-BCE2-4143-B4B9-929951A82816}" type="parTrans" cxnId="{B4A2485F-D998-4CAB-84BC-145DD3BFCB73}">
      <dgm:prSet/>
      <dgm:spPr/>
      <dgm:t>
        <a:bodyPr/>
        <a:lstStyle/>
        <a:p>
          <a:endParaRPr lang="es-CL"/>
        </a:p>
      </dgm:t>
    </dgm:pt>
    <dgm:pt modelId="{9C76B854-EF03-4BA2-AF0D-4F6E4D115D35}" type="sibTrans" cxnId="{B4A2485F-D998-4CAB-84BC-145DD3BFCB73}">
      <dgm:prSet/>
      <dgm:spPr/>
      <dgm:t>
        <a:bodyPr/>
        <a:lstStyle/>
        <a:p>
          <a:endParaRPr lang="es-CL"/>
        </a:p>
      </dgm:t>
    </dgm:pt>
    <dgm:pt modelId="{5424D671-34C4-4788-905C-532DDAC74481}">
      <dgm:prSet custT="1"/>
      <dgm:spPr/>
      <dgm:t>
        <a:bodyPr/>
        <a:lstStyle/>
        <a:p>
          <a:pPr algn="ctr"/>
          <a:r>
            <a:rPr lang="es-CL" sz="2000" b="1" dirty="0" smtClean="0">
              <a:latin typeface="Arial" pitchFamily="34" charset="0"/>
              <a:cs typeface="Arial" pitchFamily="34" charset="0"/>
            </a:rPr>
            <a:t>ENCARGADA PROGRAMA PROMOCION DE SALUD</a:t>
          </a:r>
          <a:r>
            <a:rPr lang="es-CL" sz="1400" b="1" dirty="0" smtClean="0">
              <a:latin typeface="Arial" pitchFamily="34" charset="0"/>
              <a:cs typeface="Arial" pitchFamily="34" charset="0"/>
            </a:rPr>
            <a:t> </a:t>
          </a:r>
          <a:endParaRPr lang="es-CL" sz="1400" b="1" dirty="0">
            <a:latin typeface="Arial" pitchFamily="34" charset="0"/>
            <a:cs typeface="Arial" pitchFamily="34" charset="0"/>
          </a:endParaRPr>
        </a:p>
      </dgm:t>
    </dgm:pt>
    <dgm:pt modelId="{2FE58509-18F5-4E2B-BB5D-81DD010D9F74}" type="parTrans" cxnId="{A1672A11-7309-402D-862D-7D5385D2352D}">
      <dgm:prSet/>
      <dgm:spPr/>
      <dgm:t>
        <a:bodyPr/>
        <a:lstStyle/>
        <a:p>
          <a:endParaRPr lang="es-CL"/>
        </a:p>
      </dgm:t>
    </dgm:pt>
    <dgm:pt modelId="{9BDF852F-D84D-4450-91B6-5E8BF43E5079}" type="sibTrans" cxnId="{A1672A11-7309-402D-862D-7D5385D2352D}">
      <dgm:prSet/>
      <dgm:spPr/>
      <dgm:t>
        <a:bodyPr/>
        <a:lstStyle/>
        <a:p>
          <a:endParaRPr lang="es-CL"/>
        </a:p>
      </dgm:t>
    </dgm:pt>
    <dgm:pt modelId="{906445DB-B2D2-3946-85E7-F60E77444AEE}" type="pres">
      <dgm:prSet presAssocID="{246092CE-25F1-4049-83FA-B5A569E99DE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9E28D4F-938F-4511-9E9B-9994861AD93D}" type="pres">
      <dgm:prSet presAssocID="{5CFC75C8-2A3E-42AB-AD16-9D6B67082C5D}" presName="parentText" presStyleLbl="node1" presStyleIdx="0" presStyleCnt="2" custLinFactNeighborX="-6178" custLinFactNeighborY="-45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543433D-647C-4974-8D6A-3C12197DA165}" type="pres">
      <dgm:prSet presAssocID="{9C76B854-EF03-4BA2-AF0D-4F6E4D115D35}" presName="spacer" presStyleCnt="0"/>
      <dgm:spPr/>
    </dgm:pt>
    <dgm:pt modelId="{78D4FCD3-1A3B-415F-B9AA-810F9275C8FD}" type="pres">
      <dgm:prSet presAssocID="{5424D671-34C4-4788-905C-532DDAC74481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A4003BB7-97AB-4973-A39D-F80573EA56FE}" type="presOf" srcId="{5CFC75C8-2A3E-42AB-AD16-9D6B67082C5D}" destId="{39E28D4F-938F-4511-9E9B-9994861AD93D}" srcOrd="0" destOrd="0" presId="urn:microsoft.com/office/officeart/2005/8/layout/vList2"/>
    <dgm:cxn modelId="{B4A2485F-D998-4CAB-84BC-145DD3BFCB73}" srcId="{246092CE-25F1-4049-83FA-B5A569E99DEF}" destId="{5CFC75C8-2A3E-42AB-AD16-9D6B67082C5D}" srcOrd="0" destOrd="0" parTransId="{F817F33C-BCE2-4143-B4B9-929951A82816}" sibTransId="{9C76B854-EF03-4BA2-AF0D-4F6E4D115D35}"/>
    <dgm:cxn modelId="{EE64AF01-44A9-A944-8D49-8AC725C014CA}" type="presOf" srcId="{246092CE-25F1-4049-83FA-B5A569E99DEF}" destId="{906445DB-B2D2-3946-85E7-F60E77444AEE}" srcOrd="0" destOrd="0" presId="urn:microsoft.com/office/officeart/2005/8/layout/vList2"/>
    <dgm:cxn modelId="{BB154B56-893F-4CBA-BA6F-E28B4B2F0011}" type="presOf" srcId="{5424D671-34C4-4788-905C-532DDAC74481}" destId="{78D4FCD3-1A3B-415F-B9AA-810F9275C8FD}" srcOrd="0" destOrd="0" presId="urn:microsoft.com/office/officeart/2005/8/layout/vList2"/>
    <dgm:cxn modelId="{A1672A11-7309-402D-862D-7D5385D2352D}" srcId="{246092CE-25F1-4049-83FA-B5A569E99DEF}" destId="{5424D671-34C4-4788-905C-532DDAC74481}" srcOrd="1" destOrd="0" parTransId="{2FE58509-18F5-4E2B-BB5D-81DD010D9F74}" sibTransId="{9BDF852F-D84D-4450-91B6-5E8BF43E5079}"/>
    <dgm:cxn modelId="{92AB4AD0-3332-43B0-8ACC-DA1935E690E6}" type="presParOf" srcId="{906445DB-B2D2-3946-85E7-F60E77444AEE}" destId="{39E28D4F-938F-4511-9E9B-9994861AD93D}" srcOrd="0" destOrd="0" presId="urn:microsoft.com/office/officeart/2005/8/layout/vList2"/>
    <dgm:cxn modelId="{A188645F-A33C-41B2-9893-E8CFAE5B5273}" type="presParOf" srcId="{906445DB-B2D2-3946-85E7-F60E77444AEE}" destId="{0543433D-647C-4974-8D6A-3C12197DA165}" srcOrd="1" destOrd="0" presId="urn:microsoft.com/office/officeart/2005/8/layout/vList2"/>
    <dgm:cxn modelId="{FA92A4BA-472B-4F4C-9585-603EDD67A6A6}" type="presParOf" srcId="{906445DB-B2D2-3946-85E7-F60E77444AEE}" destId="{78D4FCD3-1A3B-415F-B9AA-810F9275C8F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95C6D7-87C6-5E42-A091-A0841A3CA240}">
      <dsp:nvSpPr>
        <dsp:cNvPr id="0" name=""/>
        <dsp:cNvSpPr/>
      </dsp:nvSpPr>
      <dsp:spPr>
        <a:xfrm>
          <a:off x="0" y="546"/>
          <a:ext cx="7526263" cy="1753971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000" b="1" kern="1200" dirty="0" smtClean="0">
              <a:latin typeface="+mj-lt"/>
              <a:cs typeface="Arial" pitchFamily="34" charset="0"/>
            </a:rPr>
            <a:t>CONSTRUCCIÓN DE UN ESPACIO INTERCULTURAL</a:t>
          </a:r>
          <a:endParaRPr lang="es-ES" sz="4000" b="1" kern="1200" dirty="0">
            <a:latin typeface="+mj-lt"/>
            <a:cs typeface="Arial" pitchFamily="34" charset="0"/>
          </a:endParaRPr>
        </a:p>
      </dsp:txBody>
      <dsp:txXfrm>
        <a:off x="85622" y="86168"/>
        <a:ext cx="7355019" cy="1582727"/>
      </dsp:txXfrm>
    </dsp:sp>
    <dsp:sp modelId="{B8C42E83-9878-B741-81F0-CBF91758F324}">
      <dsp:nvSpPr>
        <dsp:cNvPr id="0" name=""/>
        <dsp:cNvSpPr/>
      </dsp:nvSpPr>
      <dsp:spPr>
        <a:xfrm>
          <a:off x="0" y="1760571"/>
          <a:ext cx="7526263" cy="1753971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4000" b="1" kern="1200" dirty="0" smtClean="0">
            <a:latin typeface="Calibri" pitchFamily="34" charset="0"/>
            <a:cs typeface="Cambria"/>
          </a:endParaRPr>
        </a:p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000" b="1" kern="1200" dirty="0" smtClean="0">
              <a:latin typeface="Calibri" pitchFamily="34" charset="0"/>
              <a:cs typeface="Cambria"/>
            </a:rPr>
            <a:t>CESFAM N°6 “IGNACIO CAROCA” </a:t>
          </a:r>
        </a:p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000" b="1" kern="1200" dirty="0" smtClean="0">
              <a:latin typeface="Calibri" pitchFamily="34" charset="0"/>
              <a:cs typeface="Cambria"/>
            </a:rPr>
            <a:t>RANCAGUA</a:t>
          </a:r>
        </a:p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4000" b="1" kern="1200" dirty="0">
            <a:latin typeface="Calibri" pitchFamily="34" charset="0"/>
            <a:cs typeface="Cambria"/>
          </a:endParaRPr>
        </a:p>
      </dsp:txBody>
      <dsp:txXfrm>
        <a:off x="85622" y="1846193"/>
        <a:ext cx="7355019" cy="15827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E28D4F-938F-4511-9E9B-9994861AD93D}">
      <dsp:nvSpPr>
        <dsp:cNvPr id="0" name=""/>
        <dsp:cNvSpPr/>
      </dsp:nvSpPr>
      <dsp:spPr>
        <a:xfrm>
          <a:off x="0" y="133"/>
          <a:ext cx="6637529" cy="31809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>
              <a:latin typeface="Arial" pitchFamily="34" charset="0"/>
              <a:cs typeface="Arial" pitchFamily="34" charset="0"/>
            </a:rPr>
            <a:t>A. S.  JACQUELINE ANTILAO MILLACOY</a:t>
          </a:r>
          <a:endParaRPr lang="es-CL" sz="2000" b="1" kern="1200" dirty="0">
            <a:latin typeface="Arial" pitchFamily="34" charset="0"/>
            <a:cs typeface="Arial" pitchFamily="34" charset="0"/>
          </a:endParaRPr>
        </a:p>
      </dsp:txBody>
      <dsp:txXfrm>
        <a:off x="15528" y="15661"/>
        <a:ext cx="6606473" cy="287037"/>
      </dsp:txXfrm>
    </dsp:sp>
    <dsp:sp modelId="{78D4FCD3-1A3B-415F-B9AA-810F9275C8FD}">
      <dsp:nvSpPr>
        <dsp:cNvPr id="0" name=""/>
        <dsp:cNvSpPr/>
      </dsp:nvSpPr>
      <dsp:spPr>
        <a:xfrm>
          <a:off x="0" y="328059"/>
          <a:ext cx="6637529" cy="31809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 smtClean="0">
              <a:latin typeface="Arial" pitchFamily="34" charset="0"/>
              <a:cs typeface="Arial" pitchFamily="34" charset="0"/>
            </a:rPr>
            <a:t>ENCARGADA PROGRAMA PROMOCION DE SALUD</a:t>
          </a:r>
          <a:r>
            <a:rPr lang="es-CL" sz="1400" b="1" kern="1200" dirty="0" smtClean="0">
              <a:latin typeface="Arial" pitchFamily="34" charset="0"/>
              <a:cs typeface="Arial" pitchFamily="34" charset="0"/>
            </a:rPr>
            <a:t> </a:t>
          </a:r>
          <a:endParaRPr lang="es-CL" sz="1400" b="1" kern="1200" dirty="0">
            <a:latin typeface="Arial" pitchFamily="34" charset="0"/>
            <a:cs typeface="Arial" pitchFamily="34" charset="0"/>
          </a:endParaRPr>
        </a:p>
      </dsp:txBody>
      <dsp:txXfrm>
        <a:off x="15528" y="343587"/>
        <a:ext cx="6606473" cy="2870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3DF89-ACEC-0D43-B9CA-717A2DDB3E42}" type="datetimeFigureOut">
              <a:rPr lang="es-ES" smtClean="0"/>
              <a:pPr/>
              <a:t>24/09/2014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ECA7D-1659-E74D-89B4-A370E555A19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366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3DF89-ACEC-0D43-B9CA-717A2DDB3E42}" type="datetimeFigureOut">
              <a:rPr lang="es-ES" smtClean="0"/>
              <a:pPr/>
              <a:t>24/09/2014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ECA7D-1659-E74D-89B4-A370E555A19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8692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3DF89-ACEC-0D43-B9CA-717A2DDB3E42}" type="datetimeFigureOut">
              <a:rPr lang="es-ES" smtClean="0"/>
              <a:pPr/>
              <a:t>24/09/2014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ECA7D-1659-E74D-89B4-A370E555A19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4621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3DF89-ACEC-0D43-B9CA-717A2DDB3E42}" type="datetimeFigureOut">
              <a:rPr lang="es-ES" smtClean="0"/>
              <a:pPr/>
              <a:t>24/09/2014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ECA7D-1659-E74D-89B4-A370E555A19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2197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3DF89-ACEC-0D43-B9CA-717A2DDB3E42}" type="datetimeFigureOut">
              <a:rPr lang="es-ES" smtClean="0"/>
              <a:pPr/>
              <a:t>24/09/2014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ECA7D-1659-E74D-89B4-A370E555A19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8142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3DF89-ACEC-0D43-B9CA-717A2DDB3E42}" type="datetimeFigureOut">
              <a:rPr lang="es-ES" smtClean="0"/>
              <a:pPr/>
              <a:t>24/09/2014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ECA7D-1659-E74D-89B4-A370E555A19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1285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3DF89-ACEC-0D43-B9CA-717A2DDB3E42}" type="datetimeFigureOut">
              <a:rPr lang="es-ES" smtClean="0"/>
              <a:pPr/>
              <a:t>24/09/2014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ECA7D-1659-E74D-89B4-A370E555A19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3234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3DF89-ACEC-0D43-B9CA-717A2DDB3E42}" type="datetimeFigureOut">
              <a:rPr lang="es-ES" smtClean="0"/>
              <a:pPr/>
              <a:t>24/09/2014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ECA7D-1659-E74D-89B4-A370E555A19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180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3DF89-ACEC-0D43-B9CA-717A2DDB3E42}" type="datetimeFigureOut">
              <a:rPr lang="es-ES" smtClean="0"/>
              <a:pPr/>
              <a:t>24/09/2014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ECA7D-1659-E74D-89B4-A370E555A19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2362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3DF89-ACEC-0D43-B9CA-717A2DDB3E42}" type="datetimeFigureOut">
              <a:rPr lang="es-ES" smtClean="0"/>
              <a:pPr/>
              <a:t>24/09/2014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ECA7D-1659-E74D-89B4-A370E555A19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141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3DF89-ACEC-0D43-B9CA-717A2DDB3E42}" type="datetimeFigureOut">
              <a:rPr lang="es-ES" smtClean="0"/>
              <a:pPr/>
              <a:t>24/09/2014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ECA7D-1659-E74D-89B4-A370E555A19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7334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3DF89-ACEC-0D43-B9CA-717A2DDB3E42}" type="datetimeFigureOut">
              <a:rPr lang="es-ES" smtClean="0"/>
              <a:pPr/>
              <a:t>24/09/2014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ECA7D-1659-E74D-89B4-A370E555A19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9168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logo_cormu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60" y="119919"/>
            <a:ext cx="1192750" cy="648030"/>
          </a:xfrm>
          <a:prstGeom prst="rect">
            <a:avLst/>
          </a:prstGeom>
        </p:spPr>
      </p:pic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3499707748"/>
              </p:ext>
            </p:extLst>
          </p:nvPr>
        </p:nvGraphicFramePr>
        <p:xfrm>
          <a:off x="926276" y="1151906"/>
          <a:ext cx="7526263" cy="3515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2145117201"/>
              </p:ext>
            </p:extLst>
          </p:nvPr>
        </p:nvGraphicFramePr>
        <p:xfrm>
          <a:off x="2208810" y="5341952"/>
          <a:ext cx="6637529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7" name="Imagen 6" descr="logo vertical muni nuevo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533" y="119920"/>
            <a:ext cx="733195" cy="873168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-14767" y="6577277"/>
            <a:ext cx="9203065" cy="307777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bg1"/>
                </a:solidFill>
                <a:latin typeface="Cambria"/>
                <a:cs typeface="Cambria"/>
              </a:rPr>
              <a:t>DIVISION SALUD - CORMUN</a:t>
            </a:r>
            <a:endParaRPr lang="es-ES" sz="1400" b="1" dirty="0">
              <a:solidFill>
                <a:schemeClr val="bg1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04658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-14767" y="6577277"/>
            <a:ext cx="9203065" cy="307777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bg1"/>
                </a:solidFill>
                <a:latin typeface="Cambria"/>
                <a:cs typeface="Cambria"/>
              </a:rPr>
              <a:t>DIVISION SALUD - CORMUN</a:t>
            </a:r>
            <a:endParaRPr lang="es-ES" sz="1400" b="1" dirty="0">
              <a:solidFill>
                <a:schemeClr val="bg1"/>
              </a:solidFill>
              <a:latin typeface="Cambria"/>
              <a:cs typeface="Cambria"/>
            </a:endParaRPr>
          </a:p>
        </p:txBody>
      </p:sp>
      <p:pic>
        <p:nvPicPr>
          <p:cNvPr id="3" name="Imagen 2" descr="logo_cormu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60" y="119919"/>
            <a:ext cx="1192750" cy="648030"/>
          </a:xfrm>
          <a:prstGeom prst="rect">
            <a:avLst/>
          </a:prstGeom>
        </p:spPr>
      </p:pic>
      <p:pic>
        <p:nvPicPr>
          <p:cNvPr id="6" name="Imagen 5" descr="logo vertical muni nuev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533" y="119920"/>
            <a:ext cx="733195" cy="873168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163781" y="993088"/>
            <a:ext cx="72677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200" b="1" dirty="0" smtClean="0">
                <a:latin typeface="Arial" pitchFamily="34" charset="0"/>
                <a:cs typeface="Arial" pitchFamily="34" charset="0"/>
              </a:rPr>
              <a:t>ESPACIO INTERCULTURAL:  es un </a:t>
            </a:r>
            <a:r>
              <a:rPr lang="es-ES" sz="2200" b="1" dirty="0" smtClean="0">
                <a:latin typeface="Arial" pitchFamily="34" charset="0"/>
                <a:cs typeface="Arial" pitchFamily="34" charset="0"/>
              </a:rPr>
              <a:t>espacio de comunicación e interacción entre personas de distintas culturas, donde  se favorece la integración y la convivencia. De esta manera, se establece una relación basada en el respeto a la diversidad y el enriquecimiento mutuo. </a:t>
            </a:r>
            <a:endParaRPr lang="es-CL" sz="2200" b="1" dirty="0"/>
          </a:p>
        </p:txBody>
      </p:sp>
      <p:pic>
        <p:nvPicPr>
          <p:cNvPr id="9218" name="Picture 2" descr="C:\Users\Jacqueline Antilao\Desktop\Documents\logo we foli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3370" y="3793855"/>
            <a:ext cx="1428111" cy="1814973"/>
          </a:xfrm>
          <a:prstGeom prst="rect">
            <a:avLst/>
          </a:prstGeom>
          <a:noFill/>
        </p:spPr>
      </p:pic>
      <p:pic>
        <p:nvPicPr>
          <p:cNvPr id="9219" name="Picture 3" descr="LOGO CESFAM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4048" y="3793855"/>
            <a:ext cx="1860390" cy="1280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 descr="C:\Users\Jacqueline Antilao\Desktop\Documents\aniversario cesfam 2014\SAM_015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04438" y="3116746"/>
            <a:ext cx="4245428" cy="30940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250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-14767" y="6577277"/>
            <a:ext cx="9203065" cy="307777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bg1"/>
                </a:solidFill>
                <a:latin typeface="Cambria"/>
                <a:cs typeface="Cambria"/>
              </a:rPr>
              <a:t>DIVISION SALUD - CORMUN</a:t>
            </a:r>
            <a:endParaRPr lang="es-ES" sz="1400" b="1" dirty="0">
              <a:solidFill>
                <a:schemeClr val="bg1"/>
              </a:solidFill>
              <a:latin typeface="Cambria"/>
              <a:cs typeface="Cambria"/>
            </a:endParaRPr>
          </a:p>
        </p:txBody>
      </p:sp>
      <p:pic>
        <p:nvPicPr>
          <p:cNvPr id="3" name="Imagen 2" descr="logo_cormu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60" y="119919"/>
            <a:ext cx="1192750" cy="648030"/>
          </a:xfrm>
          <a:prstGeom prst="rect">
            <a:avLst/>
          </a:prstGeom>
        </p:spPr>
      </p:pic>
      <p:pic>
        <p:nvPicPr>
          <p:cNvPr id="6" name="Imagen 5" descr="logo vertical muni nuev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533" y="119920"/>
            <a:ext cx="733195" cy="873168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1056904" y="993088"/>
            <a:ext cx="73864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200" b="1" dirty="0" smtClean="0">
                <a:latin typeface="Arial" pitchFamily="34" charset="0"/>
                <a:cs typeface="Arial" pitchFamily="34" charset="0"/>
              </a:rPr>
              <a:t>La interculturalidad en salud tiene su mayor impulso en la construcción de los espacios reales que se generan para convertir este concepto en realidad.</a:t>
            </a:r>
          </a:p>
          <a:p>
            <a:pPr algn="just"/>
            <a:endParaRPr lang="es-CL" sz="22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CL" sz="2200" b="1" dirty="0" smtClean="0">
                <a:latin typeface="Arial" pitchFamily="34" charset="0"/>
                <a:cs typeface="Arial" pitchFamily="34" charset="0"/>
              </a:rPr>
              <a:t>Para los pueblos indígenas, la tierra y los espacios concretos para reunirse y practicar sus costumbres y tradiciones son parte fundamental del proceso de integración cultural. </a:t>
            </a:r>
          </a:p>
        </p:txBody>
      </p:sp>
      <p:pic>
        <p:nvPicPr>
          <p:cNvPr id="3074" name="Picture 2" descr="C:\Users\Jacqueline Antilao\Desktop\Documents\ruca baby shower\101_003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49484" y="3545285"/>
            <a:ext cx="3696829" cy="27723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645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-14767" y="6577277"/>
            <a:ext cx="9203065" cy="307777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bg1"/>
                </a:solidFill>
                <a:latin typeface="Cambria"/>
                <a:cs typeface="Cambria"/>
              </a:rPr>
              <a:t>DIVISION SALUD - CORMUN</a:t>
            </a:r>
            <a:endParaRPr lang="es-ES" sz="1400" b="1" dirty="0">
              <a:solidFill>
                <a:schemeClr val="bg1"/>
              </a:solidFill>
              <a:latin typeface="Cambria"/>
              <a:cs typeface="Cambria"/>
            </a:endParaRPr>
          </a:p>
        </p:txBody>
      </p:sp>
      <p:pic>
        <p:nvPicPr>
          <p:cNvPr id="3" name="Imagen 2" descr="logo_cormu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60" y="119919"/>
            <a:ext cx="1192750" cy="648030"/>
          </a:xfrm>
          <a:prstGeom prst="rect">
            <a:avLst/>
          </a:prstGeom>
        </p:spPr>
      </p:pic>
      <p:pic>
        <p:nvPicPr>
          <p:cNvPr id="6" name="Imagen 5" descr="logo vertical muni nuev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533" y="119920"/>
            <a:ext cx="733195" cy="873168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 flipH="1">
            <a:off x="961901" y="993088"/>
            <a:ext cx="7469580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100" b="1" dirty="0" smtClean="0">
                <a:latin typeface="Arial" pitchFamily="34" charset="0"/>
                <a:cs typeface="Arial" pitchFamily="34" charset="0"/>
              </a:rPr>
              <a:t>Al construir el huerto (la tierra) y la ruca (el espacio),  la comunidad </a:t>
            </a:r>
            <a:r>
              <a:rPr lang="es-CL" sz="2100" b="1" dirty="0" err="1" smtClean="0">
                <a:latin typeface="Arial" pitchFamily="34" charset="0"/>
                <a:cs typeface="Arial" pitchFamily="34" charset="0"/>
              </a:rPr>
              <a:t>We</a:t>
            </a:r>
            <a:r>
              <a:rPr lang="es-CL" sz="21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CL" sz="2100" b="1" dirty="0" err="1" smtClean="0">
                <a:latin typeface="Arial" pitchFamily="34" charset="0"/>
                <a:cs typeface="Arial" pitchFamily="34" charset="0"/>
              </a:rPr>
              <a:t>Folil</a:t>
            </a:r>
            <a:r>
              <a:rPr lang="es-CL" sz="2100" b="1" dirty="0" smtClean="0">
                <a:latin typeface="Arial" pitchFamily="34" charset="0"/>
                <a:cs typeface="Arial" pitchFamily="34" charset="0"/>
              </a:rPr>
              <a:t> cuenta actualmente con los componentes esenciales para “ser” y “actuar” dentro de su concepción de cultura. El objetivo de esta investigación fue conocer si efectivamente estas construcciones han permitido la interculturalidad esperada.  </a:t>
            </a:r>
            <a:endParaRPr lang="es-CL" sz="2100" dirty="0"/>
          </a:p>
        </p:txBody>
      </p:sp>
      <p:pic>
        <p:nvPicPr>
          <p:cNvPr id="8193" name="Picture 1" descr="C:\Users\Jacqueline Antilao\Desktop\Documents\inauguracion ruca 2\DSC008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1901" y="3455301"/>
            <a:ext cx="3871357" cy="2586007"/>
          </a:xfrm>
          <a:prstGeom prst="rect">
            <a:avLst/>
          </a:prstGeom>
          <a:noFill/>
        </p:spPr>
      </p:pic>
      <p:pic>
        <p:nvPicPr>
          <p:cNvPr id="8194" name="Picture 2" descr="C:\Users\Jacqueline Antilao\Desktop\Documents\ruca noviembre 2013\SAM_002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33258" y="3232295"/>
            <a:ext cx="3598223" cy="27351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645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-14767" y="6577277"/>
            <a:ext cx="9203065" cy="307777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bg1"/>
                </a:solidFill>
                <a:latin typeface="Cambria"/>
                <a:cs typeface="Cambria"/>
              </a:rPr>
              <a:t>DIVISION SALUD - CORMUN</a:t>
            </a:r>
            <a:endParaRPr lang="es-ES" sz="1400" b="1" dirty="0">
              <a:solidFill>
                <a:schemeClr val="bg1"/>
              </a:solidFill>
              <a:latin typeface="Cambria"/>
              <a:cs typeface="Cambria"/>
            </a:endParaRPr>
          </a:p>
        </p:txBody>
      </p:sp>
      <p:pic>
        <p:nvPicPr>
          <p:cNvPr id="3" name="Imagen 2" descr="logo_cormu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60" y="119919"/>
            <a:ext cx="1192750" cy="648030"/>
          </a:xfrm>
          <a:prstGeom prst="rect">
            <a:avLst/>
          </a:prstGeom>
        </p:spPr>
      </p:pic>
      <p:pic>
        <p:nvPicPr>
          <p:cNvPr id="6" name="Imagen 5" descr="logo vertical muni nuev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533" y="119920"/>
            <a:ext cx="733195" cy="873168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1068778" y="869979"/>
            <a:ext cx="7193755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000" b="1" u="sng" dirty="0" smtClean="0">
                <a:latin typeface="Arial" pitchFamily="34" charset="0"/>
                <a:cs typeface="Arial" pitchFamily="34" charset="0"/>
              </a:rPr>
              <a:t>METODOLOGIA</a:t>
            </a:r>
            <a:r>
              <a:rPr lang="es-CL" sz="20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s-CL" sz="2100" b="1" dirty="0" smtClean="0">
                <a:latin typeface="Arial" pitchFamily="34" charset="0"/>
                <a:cs typeface="Arial" pitchFamily="34" charset="0"/>
              </a:rPr>
              <a:t>investigación de carácter cualitativo. Mediante el método de la observación participante, el equipo de salud del Cesfam N°6 ha logrado incorporarse al trabajo de </a:t>
            </a:r>
            <a:r>
              <a:rPr lang="es-CL" sz="2100" b="1" dirty="0" err="1" smtClean="0">
                <a:latin typeface="Arial" pitchFamily="34" charset="0"/>
                <a:cs typeface="Arial" pitchFamily="34" charset="0"/>
              </a:rPr>
              <a:t>We</a:t>
            </a:r>
            <a:r>
              <a:rPr lang="es-CL" sz="21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CL" sz="2100" b="1" dirty="0" err="1" smtClean="0">
                <a:latin typeface="Arial" pitchFamily="34" charset="0"/>
                <a:cs typeface="Arial" pitchFamily="34" charset="0"/>
              </a:rPr>
              <a:t>Folil</a:t>
            </a:r>
            <a:r>
              <a:rPr lang="es-CL" sz="2100" b="1" dirty="0" smtClean="0">
                <a:latin typeface="Arial" pitchFamily="34" charset="0"/>
                <a:cs typeface="Arial" pitchFamily="34" charset="0"/>
              </a:rPr>
              <a:t>, percibiendo el sentir de esta comunidad mapuche, accediendo a su cultura y participando activamente de la construcción y fortalecimiento de este espacio intercultural. </a:t>
            </a:r>
            <a:endParaRPr lang="es-CL" sz="21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980" y="3165762"/>
            <a:ext cx="3903129" cy="297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5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-14767" y="6577277"/>
            <a:ext cx="9203065" cy="307777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bg1"/>
                </a:solidFill>
                <a:latin typeface="Cambria"/>
                <a:cs typeface="Cambria"/>
              </a:rPr>
              <a:t>DIVISION SALUD - CORMUN</a:t>
            </a:r>
            <a:endParaRPr lang="es-ES" sz="1400" b="1" dirty="0">
              <a:solidFill>
                <a:schemeClr val="bg1"/>
              </a:solidFill>
              <a:latin typeface="Cambria"/>
              <a:cs typeface="Cambria"/>
            </a:endParaRPr>
          </a:p>
        </p:txBody>
      </p:sp>
      <p:pic>
        <p:nvPicPr>
          <p:cNvPr id="3" name="Imagen 2" descr="logo_cormu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60" y="119919"/>
            <a:ext cx="1192750" cy="648030"/>
          </a:xfrm>
          <a:prstGeom prst="rect">
            <a:avLst/>
          </a:prstGeom>
        </p:spPr>
      </p:pic>
      <p:pic>
        <p:nvPicPr>
          <p:cNvPr id="6" name="Imagen 5" descr="logo vertical muni nuev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533" y="119920"/>
            <a:ext cx="733195" cy="873168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223158" y="993088"/>
            <a:ext cx="70393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000" b="1" dirty="0" smtClean="0">
                <a:latin typeface="Arial" pitchFamily="34" charset="0"/>
                <a:cs typeface="Arial" pitchFamily="34" charset="0"/>
              </a:rPr>
              <a:t>A través de la observación para conocerse y la participación para </a:t>
            </a:r>
            <a:r>
              <a:rPr lang="es-CL" sz="2000" b="1" dirty="0" smtClean="0">
                <a:latin typeface="Arial" pitchFamily="34" charset="0"/>
                <a:cs typeface="Arial" pitchFamily="34" charset="0"/>
              </a:rPr>
              <a:t>integrarse, </a:t>
            </a:r>
            <a:r>
              <a:rPr lang="es-CL" sz="2000" b="1" dirty="0" smtClean="0">
                <a:latin typeface="Arial" pitchFamily="34" charset="0"/>
                <a:cs typeface="Arial" pitchFamily="34" charset="0"/>
              </a:rPr>
              <a:t>se ha mantenido una interacción permanente por más de un año con el lonco de esta comunidad mapuche y sus integrantes, respetando las formas, tiempos y energías propias de esta comunidad, sin alterar ni tratar de modificar sus costumbres y tradiciones; por el contrario, rescatando y valorando sus aportes al trabajo en salud. </a:t>
            </a:r>
            <a:endParaRPr lang="es-CL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C:\Users\Jacqueline Antilao\Desktop\Documents\aniversario cesfam 2014\SAM_017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23158" y="3547633"/>
            <a:ext cx="3455720" cy="2755289"/>
          </a:xfrm>
          <a:prstGeom prst="rect">
            <a:avLst/>
          </a:prstGeom>
          <a:noFill/>
        </p:spPr>
      </p:pic>
      <p:pic>
        <p:nvPicPr>
          <p:cNvPr id="6147" name="Picture 3" descr="C:\Users\Jacqueline Antilao\Desktop\Documents\visita colegio sagrado corazón\SAM_059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37961" y="3463637"/>
            <a:ext cx="3424572" cy="28392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645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-14767" y="6577277"/>
            <a:ext cx="9203065" cy="307777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bg1"/>
                </a:solidFill>
                <a:latin typeface="Cambria"/>
                <a:cs typeface="Cambria"/>
              </a:rPr>
              <a:t>DIVISION SALUD - CORMUN</a:t>
            </a:r>
            <a:endParaRPr lang="es-ES" sz="1400" b="1" dirty="0">
              <a:solidFill>
                <a:schemeClr val="bg1"/>
              </a:solidFill>
              <a:latin typeface="Cambria"/>
              <a:cs typeface="Cambria"/>
            </a:endParaRPr>
          </a:p>
        </p:txBody>
      </p:sp>
      <p:pic>
        <p:nvPicPr>
          <p:cNvPr id="3" name="Imagen 2" descr="logo_cormu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60" y="119919"/>
            <a:ext cx="1192750" cy="648030"/>
          </a:xfrm>
          <a:prstGeom prst="rect">
            <a:avLst/>
          </a:prstGeom>
        </p:spPr>
      </p:pic>
      <p:pic>
        <p:nvPicPr>
          <p:cNvPr id="6" name="Imagen 5" descr="logo vertical muni nuev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533" y="119920"/>
            <a:ext cx="733195" cy="873168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104405" y="993088"/>
            <a:ext cx="73508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000" b="1" u="sng" dirty="0" smtClean="0">
                <a:latin typeface="Arial" pitchFamily="34" charset="0"/>
                <a:cs typeface="Arial" pitchFamily="34" charset="0"/>
              </a:rPr>
              <a:t>RESULTADOS</a:t>
            </a:r>
            <a:r>
              <a:rPr lang="es-CL" sz="2000" b="1" dirty="0" smtClean="0">
                <a:latin typeface="Arial" pitchFamily="34" charset="0"/>
                <a:cs typeface="Arial" pitchFamily="34" charset="0"/>
              </a:rPr>
              <a:t>: la construcción de este espacio intercultural permitió la integración de la comunidad </a:t>
            </a:r>
            <a:r>
              <a:rPr lang="es-CL" sz="2000" b="1" dirty="0" err="1" smtClean="0">
                <a:latin typeface="Arial" pitchFamily="34" charset="0"/>
                <a:cs typeface="Arial" pitchFamily="34" charset="0"/>
              </a:rPr>
              <a:t>We</a:t>
            </a:r>
            <a:r>
              <a:rPr lang="es-CL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CL" sz="2000" b="1" dirty="0" err="1" smtClean="0">
                <a:latin typeface="Arial" pitchFamily="34" charset="0"/>
                <a:cs typeface="Arial" pitchFamily="34" charset="0"/>
              </a:rPr>
              <a:t>Folil</a:t>
            </a:r>
            <a:r>
              <a:rPr lang="es-CL" sz="2000" b="1" dirty="0" smtClean="0">
                <a:latin typeface="Arial" pitchFamily="34" charset="0"/>
                <a:cs typeface="Arial" pitchFamily="34" charset="0"/>
              </a:rPr>
              <a:t> con el equipo de salud del Cesfam N°6. </a:t>
            </a:r>
          </a:p>
          <a:p>
            <a:pPr algn="just"/>
            <a:r>
              <a:rPr lang="es-CL" sz="2000" b="1" dirty="0" smtClean="0">
                <a:latin typeface="Arial" pitchFamily="34" charset="0"/>
                <a:cs typeface="Arial" pitchFamily="34" charset="0"/>
              </a:rPr>
              <a:t>Tanto el lonco como los integrantes de la comunidad mapuche se han conectado con el terreno donde actualmente funciona la ruca y el huerto intercultural; lo han validado a sus fines y actualmente se reúnen periódicamente, realizan sus actividades y celebran sus ceremonias.</a:t>
            </a:r>
            <a:endParaRPr lang="es-CL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1" name="Picture 1" descr="C:\Users\Jacqueline Antilao\Desktop\Documents\ruca baby shower\101_00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8389" y="3786910"/>
            <a:ext cx="3693545" cy="26138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645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-14767" y="6577277"/>
            <a:ext cx="9203065" cy="307777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bg1"/>
                </a:solidFill>
                <a:latin typeface="Cambria"/>
                <a:cs typeface="Cambria"/>
              </a:rPr>
              <a:t>DIVISION SALUD - CORMUN</a:t>
            </a:r>
            <a:endParaRPr lang="es-ES" sz="1400" b="1" dirty="0">
              <a:solidFill>
                <a:schemeClr val="bg1"/>
              </a:solidFill>
              <a:latin typeface="Cambria"/>
              <a:cs typeface="Cambria"/>
            </a:endParaRPr>
          </a:p>
        </p:txBody>
      </p:sp>
      <p:pic>
        <p:nvPicPr>
          <p:cNvPr id="3" name="Imagen 2" descr="logo_cormu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60" y="119919"/>
            <a:ext cx="1192750" cy="648030"/>
          </a:xfrm>
          <a:prstGeom prst="rect">
            <a:avLst/>
          </a:prstGeom>
        </p:spPr>
      </p:pic>
      <p:pic>
        <p:nvPicPr>
          <p:cNvPr id="6" name="Imagen 5" descr="logo vertical muni nuev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533" y="119920"/>
            <a:ext cx="733195" cy="873168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080656" y="767949"/>
            <a:ext cx="733625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000" b="1" dirty="0" smtClean="0">
                <a:latin typeface="Arial" pitchFamily="34" charset="0"/>
                <a:cs typeface="Arial" pitchFamily="34" charset="0"/>
              </a:rPr>
              <a:t>Además, la construcción de este espacio intercultural permitió al equipo de promoción de salud integrar a </a:t>
            </a:r>
            <a:r>
              <a:rPr lang="es-CL" sz="2000" b="1" dirty="0" err="1" smtClean="0">
                <a:latin typeface="Arial" pitchFamily="34" charset="0"/>
                <a:cs typeface="Arial" pitchFamily="34" charset="0"/>
              </a:rPr>
              <a:t>We</a:t>
            </a:r>
            <a:r>
              <a:rPr lang="es-CL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CL" sz="2000" b="1" dirty="0" err="1" smtClean="0">
                <a:latin typeface="Arial" pitchFamily="34" charset="0"/>
                <a:cs typeface="Arial" pitchFamily="34" charset="0"/>
              </a:rPr>
              <a:t>Folil</a:t>
            </a:r>
            <a:r>
              <a:rPr lang="es-CL" sz="2000" b="1" dirty="0" smtClean="0">
                <a:latin typeface="Arial" pitchFamily="34" charset="0"/>
                <a:cs typeface="Arial" pitchFamily="34" charset="0"/>
              </a:rPr>
              <a:t> al trabajo comunitario, sensibilizando a la comunidad en materias que abordan diversidad y calidad de vida.</a:t>
            </a:r>
          </a:p>
          <a:p>
            <a:pPr algn="just"/>
            <a:r>
              <a:rPr lang="es-CL" sz="2000" b="1" dirty="0" smtClean="0">
                <a:latin typeface="Arial" pitchFamily="34" charset="0"/>
                <a:cs typeface="Arial" pitchFamily="34" charset="0"/>
              </a:rPr>
              <a:t>La ruca y el huerto son visitados semanalmente por los colegios y jardines infantiles de la comuna; agrupaciones, instituciones, etc. </a:t>
            </a:r>
          </a:p>
          <a:p>
            <a:pPr algn="just"/>
            <a:r>
              <a:rPr lang="es-CL" sz="2000" b="1" dirty="0" smtClean="0">
                <a:latin typeface="Arial" pitchFamily="34" charset="0"/>
                <a:cs typeface="Arial" pitchFamily="34" charset="0"/>
              </a:rPr>
              <a:t>A partir de este espacio, actualmente enfrentamos nuevos desafíos que se están </a:t>
            </a:r>
            <a:r>
              <a:rPr lang="es-CL" sz="2000" b="1" dirty="0" smtClean="0">
                <a:latin typeface="Arial" pitchFamily="34" charset="0"/>
                <a:cs typeface="Arial" pitchFamily="34" charset="0"/>
              </a:rPr>
              <a:t>asumiendo </a:t>
            </a:r>
            <a:r>
              <a:rPr lang="es-CL" sz="2000" b="1" dirty="0" smtClean="0">
                <a:latin typeface="Arial" pitchFamily="34" charset="0"/>
                <a:cs typeface="Arial" pitchFamily="34" charset="0"/>
              </a:rPr>
              <a:t>como “</a:t>
            </a:r>
            <a:r>
              <a:rPr lang="es-CL" sz="2000" b="1" dirty="0" smtClean="0">
                <a:latin typeface="Arial" pitchFamily="34" charset="0"/>
                <a:cs typeface="Arial" pitchFamily="34" charset="0"/>
              </a:rPr>
              <a:t>equipo de salud </a:t>
            </a:r>
            <a:r>
              <a:rPr lang="es-CL" sz="2000" b="1" dirty="0" smtClean="0">
                <a:latin typeface="Arial" pitchFamily="34" charset="0"/>
                <a:cs typeface="Arial" pitchFamily="34" charset="0"/>
              </a:rPr>
              <a:t>intercultural”. </a:t>
            </a:r>
          </a:p>
        </p:txBody>
      </p:sp>
      <p:pic>
        <p:nvPicPr>
          <p:cNvPr id="4105" name="Picture 9" descr="C:\Users\Jacqueline Antilao\Desktop\Documents\visita colegio sagrado corazón\SAM_057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6277" y="3938048"/>
            <a:ext cx="3595410" cy="2542177"/>
          </a:xfrm>
          <a:prstGeom prst="rect">
            <a:avLst/>
          </a:prstGeom>
          <a:noFill/>
        </p:spPr>
      </p:pic>
      <p:pic>
        <p:nvPicPr>
          <p:cNvPr id="4106" name="Picture 10" descr="C:\Users\Jacqueline Antilao\Desktop\Documents\ruca visita mi gran tesoro junio 2014\SAM_026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8065" y="3645726"/>
            <a:ext cx="3906980" cy="2834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645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-14767" y="6577277"/>
            <a:ext cx="9203065" cy="307777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bg1"/>
                </a:solidFill>
                <a:latin typeface="Cambria"/>
                <a:cs typeface="Cambria"/>
              </a:rPr>
              <a:t>DIVISION SALUD - CORMUN</a:t>
            </a:r>
            <a:endParaRPr lang="es-ES" sz="1400" b="1" dirty="0">
              <a:solidFill>
                <a:schemeClr val="bg1"/>
              </a:solidFill>
              <a:latin typeface="Cambria"/>
              <a:cs typeface="Cambria"/>
            </a:endParaRPr>
          </a:p>
        </p:txBody>
      </p:sp>
      <p:pic>
        <p:nvPicPr>
          <p:cNvPr id="3" name="Imagen 2" descr="logo_cormu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60" y="119919"/>
            <a:ext cx="1192750" cy="648030"/>
          </a:xfrm>
          <a:prstGeom prst="rect">
            <a:avLst/>
          </a:prstGeom>
        </p:spPr>
      </p:pic>
      <p:pic>
        <p:nvPicPr>
          <p:cNvPr id="6" name="Imagen 5" descr="logo vertical muni nuev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533" y="119920"/>
            <a:ext cx="733195" cy="873168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926276" y="1013192"/>
            <a:ext cx="7490640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000" b="1" u="sng" dirty="0" smtClean="0">
                <a:latin typeface="Arial" pitchFamily="34" charset="0"/>
                <a:cs typeface="Arial" pitchFamily="34" charset="0"/>
              </a:rPr>
              <a:t>CONCLUSION</a:t>
            </a:r>
            <a:r>
              <a:rPr lang="es-CL" sz="2000" b="1" dirty="0" smtClean="0">
                <a:latin typeface="Arial" pitchFamily="34" charset="0"/>
                <a:cs typeface="Arial" pitchFamily="34" charset="0"/>
              </a:rPr>
              <a:t>: la construcción de este espacio intercultural pionero en la comuna de Rancagua fue posible gracias al trabajo integrativo del equipo de salud del Cesfam N°6 y a la comunidad </a:t>
            </a:r>
            <a:r>
              <a:rPr lang="es-CL" sz="2000" b="1" dirty="0" err="1" smtClean="0">
                <a:latin typeface="Arial" pitchFamily="34" charset="0"/>
                <a:cs typeface="Arial" pitchFamily="34" charset="0"/>
              </a:rPr>
              <a:t>We</a:t>
            </a:r>
            <a:r>
              <a:rPr lang="es-CL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CL" sz="2000" b="1" dirty="0" err="1" smtClean="0">
                <a:latin typeface="Arial" pitchFamily="34" charset="0"/>
                <a:cs typeface="Arial" pitchFamily="34" charset="0"/>
              </a:rPr>
              <a:t>Folil</a:t>
            </a:r>
            <a:r>
              <a:rPr lang="es-CL" sz="2000" b="1" dirty="0" smtClean="0">
                <a:latin typeface="Arial" pitchFamily="34" charset="0"/>
                <a:cs typeface="Arial" pitchFamily="34" charset="0"/>
              </a:rPr>
              <a:t>, condición que nos permite concluir que la interculturalidad es posible mediante construcciones concretas que respetan la diversidad. </a:t>
            </a:r>
          </a:p>
          <a:p>
            <a:pPr algn="just"/>
            <a:endParaRPr lang="es-CL" sz="21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s-CL" sz="21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s-CL" sz="21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s-CL" sz="21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s-CL" sz="21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CL" sz="2000" b="1" u="sng" dirty="0" smtClean="0">
                <a:latin typeface="Arial" pitchFamily="34" charset="0"/>
                <a:cs typeface="Arial" pitchFamily="34" charset="0"/>
              </a:rPr>
              <a:t>PROPUESTA</a:t>
            </a:r>
            <a:r>
              <a:rPr lang="es-CL" sz="2000" b="1" dirty="0" smtClean="0">
                <a:latin typeface="Arial" pitchFamily="34" charset="0"/>
                <a:cs typeface="Arial" pitchFamily="34" charset="0"/>
              </a:rPr>
              <a:t>: los espacios para abordar la interculturalidad en salud deben ser construidos participativamente ya que permite validar la experiencia y la propuesta de dos culturas distintas que pueden convivir en armonía. Se extiende esta propuesta a los demás cesfam de la comuna.</a:t>
            </a:r>
            <a:endParaRPr lang="es-CL" sz="2000" dirty="0"/>
          </a:p>
        </p:txBody>
      </p:sp>
      <p:pic>
        <p:nvPicPr>
          <p:cNvPr id="8" name="Picture 3" descr="LOGO CESFAM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2002" y="2967323"/>
            <a:ext cx="1851295" cy="1274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Jacqueline Antilao\Desktop\Documents\logo we foli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23079" y="2890132"/>
            <a:ext cx="1124182" cy="1428713"/>
          </a:xfrm>
          <a:prstGeom prst="rect">
            <a:avLst/>
          </a:prstGeom>
          <a:noFill/>
        </p:spPr>
      </p:pic>
      <p:sp>
        <p:nvSpPr>
          <p:cNvPr id="11" name="10 Flecha izquierda y derecha"/>
          <p:cNvSpPr/>
          <p:nvPr/>
        </p:nvSpPr>
        <p:spPr>
          <a:xfrm>
            <a:off x="3595585" y="3218541"/>
            <a:ext cx="2707573" cy="771897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n>
                  <a:solidFill>
                    <a:schemeClr val="tx2"/>
                  </a:solidFill>
                </a:ln>
                <a:solidFill>
                  <a:schemeClr val="tx1"/>
                </a:solidFill>
              </a:rPr>
              <a:t>INTERCULTURALIDAD</a:t>
            </a:r>
            <a:endParaRPr lang="es-CL" dirty="0">
              <a:ln>
                <a:solidFill>
                  <a:schemeClr val="tx2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45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2560</TotalTime>
  <Words>594</Words>
  <Application>Microsoft Office PowerPoint</Application>
  <PresentationFormat>Presentación en pantalla (4:3)</PresentationFormat>
  <Paragraphs>35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Arial</vt:lpstr>
      <vt:lpstr>Calibri</vt:lpstr>
      <vt:lpstr>Cambria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Cormun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Carlos Enrique Paredes Parraguez</dc:creator>
  <cp:lastModifiedBy>Jacqueline Del Carmen Antilao Millacoy</cp:lastModifiedBy>
  <cp:revision>152</cp:revision>
  <dcterms:created xsi:type="dcterms:W3CDTF">2013-07-22T20:55:09Z</dcterms:created>
  <dcterms:modified xsi:type="dcterms:W3CDTF">2014-09-24T21:17:20Z</dcterms:modified>
</cp:coreProperties>
</file>