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Default Extension="sldx" ContentType="application/vnd.openxmlformats-officedocument.presentationml.slide"/>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33"/>
  </p:notesMasterIdLst>
  <p:sldIdLst>
    <p:sldId id="257" r:id="rId2"/>
    <p:sldId id="258" r:id="rId3"/>
    <p:sldId id="262" r:id="rId4"/>
    <p:sldId id="264" r:id="rId5"/>
    <p:sldId id="265" r:id="rId6"/>
    <p:sldId id="267" r:id="rId7"/>
    <p:sldId id="269" r:id="rId8"/>
    <p:sldId id="282" r:id="rId9"/>
    <p:sldId id="274" r:id="rId10"/>
    <p:sldId id="276" r:id="rId11"/>
    <p:sldId id="271" r:id="rId12"/>
    <p:sldId id="259" r:id="rId13"/>
    <p:sldId id="298" r:id="rId14"/>
    <p:sldId id="283" r:id="rId15"/>
    <p:sldId id="288" r:id="rId16"/>
    <p:sldId id="278" r:id="rId17"/>
    <p:sldId id="279" r:id="rId18"/>
    <p:sldId id="285" r:id="rId19"/>
    <p:sldId id="286" r:id="rId20"/>
    <p:sldId id="287" r:id="rId21"/>
    <p:sldId id="260" r:id="rId22"/>
    <p:sldId id="281" r:id="rId23"/>
    <p:sldId id="289" r:id="rId24"/>
    <p:sldId id="290" r:id="rId25"/>
    <p:sldId id="293" r:id="rId26"/>
    <p:sldId id="294" r:id="rId27"/>
    <p:sldId id="295" r:id="rId28"/>
    <p:sldId id="296" r:id="rId29"/>
    <p:sldId id="291" r:id="rId30"/>
    <p:sldId id="280" r:id="rId31"/>
    <p:sldId id="297" r:id="rId32"/>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7F0FD"/>
  </p:clrMru>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Estilo Claro 2 - Ênfase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72" autoAdjust="0"/>
    <p:restoredTop sz="94667" autoAdjust="0"/>
  </p:normalViewPr>
  <p:slideViewPr>
    <p:cSldViewPr>
      <p:cViewPr varScale="1">
        <p:scale>
          <a:sx n="75" d="100"/>
          <a:sy n="75" d="100"/>
        </p:scale>
        <p:origin x="-1080" y="-84"/>
      </p:cViewPr>
      <p:guideLst>
        <p:guide orient="horz" pos="2160"/>
        <p:guide pos="2880"/>
      </p:guideLst>
    </p:cSldViewPr>
  </p:slideViewPr>
  <p:outlineViewPr>
    <p:cViewPr>
      <p:scale>
        <a:sx n="33" d="100"/>
        <a:sy n="33" d="100"/>
      </p:scale>
      <p:origin x="0" y="1824"/>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CL"/>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4FE22C8-63C7-4F5B-8CE6-9BE9C4D21D3B}" type="datetimeFigureOut">
              <a:rPr lang="es-CL" smtClean="0"/>
              <a:pPr/>
              <a:t>23-09-2014</a:t>
            </a:fld>
            <a:endParaRPr lang="es-CL"/>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CL"/>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s-CL"/>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CL"/>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852382E-31B1-4075-BF13-BB28FE3289B5}" type="slidenum">
              <a:rPr lang="es-CL" smtClean="0"/>
              <a:pPr/>
              <a:t>‹nº›</a:t>
            </a:fld>
            <a:endParaRPr lang="es-CL"/>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es-CL" dirty="0"/>
          </a:p>
        </p:txBody>
      </p:sp>
      <p:sp>
        <p:nvSpPr>
          <p:cNvPr id="4" name="Espaço Reservado para Número de Slide 3"/>
          <p:cNvSpPr>
            <a:spLocks noGrp="1"/>
          </p:cNvSpPr>
          <p:nvPr>
            <p:ph type="sldNum" sz="quarter" idx="10"/>
          </p:nvPr>
        </p:nvSpPr>
        <p:spPr/>
        <p:txBody>
          <a:bodyPr/>
          <a:lstStyle/>
          <a:p>
            <a:fld id="{5CE47198-C699-4138-94FD-78AE4B6489DB}" type="slidenum">
              <a:rPr lang="es-CL" smtClean="0"/>
              <a:pPr/>
              <a:t>4</a:t>
            </a:fld>
            <a:endParaRPr lang="es-CL"/>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es-CL" dirty="0"/>
          </a:p>
        </p:txBody>
      </p:sp>
      <p:sp>
        <p:nvSpPr>
          <p:cNvPr id="4" name="Espaço Reservado para Número de Slide 3"/>
          <p:cNvSpPr>
            <a:spLocks noGrp="1"/>
          </p:cNvSpPr>
          <p:nvPr>
            <p:ph type="sldNum" sz="quarter" idx="10"/>
          </p:nvPr>
        </p:nvSpPr>
        <p:spPr/>
        <p:txBody>
          <a:bodyPr/>
          <a:lstStyle/>
          <a:p>
            <a:fld id="{4852382E-31B1-4075-BF13-BB28FE3289B5}" type="slidenum">
              <a:rPr lang="es-CL" smtClean="0"/>
              <a:pPr/>
              <a:t>23</a:t>
            </a:fld>
            <a:endParaRPr lang="es-CL"/>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es-CL"/>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es-CL"/>
          </a:p>
        </p:txBody>
      </p:sp>
      <p:sp>
        <p:nvSpPr>
          <p:cNvPr id="4" name="Espaço Reservado para Data 3"/>
          <p:cNvSpPr>
            <a:spLocks noGrp="1"/>
          </p:cNvSpPr>
          <p:nvPr>
            <p:ph type="dt" sz="half" idx="10"/>
          </p:nvPr>
        </p:nvSpPr>
        <p:spPr/>
        <p:txBody>
          <a:bodyPr/>
          <a:lstStyle/>
          <a:p>
            <a:fld id="{2E700DB3-DBF0-4086-B675-117E7A9610B8}" type="datetimeFigureOut">
              <a:rPr lang="pt-BR" smtClean="0"/>
              <a:pPr/>
              <a:t>23/09/2014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2119D8CF-8DEC-4D9F-84EE-ADF04DFF3391}" type="slidenum">
              <a:rPr lang="pt-BR" smtClean="0"/>
              <a:pPr/>
              <a:t>‹nº›</a:t>
            </a:fld>
            <a:endParaRPr lang="pt-B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es-CL"/>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s-CL"/>
          </a:p>
        </p:txBody>
      </p:sp>
      <p:sp>
        <p:nvSpPr>
          <p:cNvPr id="4" name="Espaço Reservado para Data 3"/>
          <p:cNvSpPr>
            <a:spLocks noGrp="1"/>
          </p:cNvSpPr>
          <p:nvPr>
            <p:ph type="dt" sz="half" idx="10"/>
          </p:nvPr>
        </p:nvSpPr>
        <p:spPr/>
        <p:txBody>
          <a:bodyPr/>
          <a:lstStyle/>
          <a:p>
            <a:fld id="{2E700DB3-DBF0-4086-B675-117E7A9610B8}" type="datetimeFigureOut">
              <a:rPr lang="pt-BR" smtClean="0"/>
              <a:pPr/>
              <a:t>23/09/2014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2119D8CF-8DEC-4D9F-84EE-ADF04DFF3391}" type="slidenum">
              <a:rPr lang="pt-BR" smtClean="0"/>
              <a:pPr/>
              <a:t>‹nº›</a:t>
            </a:fld>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estilo do título mestre</a:t>
            </a:r>
            <a:endParaRPr lang="es-CL"/>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s-CL"/>
          </a:p>
        </p:txBody>
      </p:sp>
      <p:sp>
        <p:nvSpPr>
          <p:cNvPr id="4" name="Espaço Reservado para Data 3"/>
          <p:cNvSpPr>
            <a:spLocks noGrp="1"/>
          </p:cNvSpPr>
          <p:nvPr>
            <p:ph type="dt" sz="half" idx="10"/>
          </p:nvPr>
        </p:nvSpPr>
        <p:spPr/>
        <p:txBody>
          <a:bodyPr/>
          <a:lstStyle/>
          <a:p>
            <a:fld id="{2E700DB3-DBF0-4086-B675-117E7A9610B8}" type="datetimeFigureOut">
              <a:rPr lang="pt-BR" smtClean="0"/>
              <a:pPr/>
              <a:t>23/09/2014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2119D8CF-8DEC-4D9F-84EE-ADF04DFF3391}" type="slidenum">
              <a:rPr lang="pt-BR" smtClean="0"/>
              <a:pPr/>
              <a:t>‹nº›</a:t>
            </a:fld>
            <a:endParaRPr lang="pt-B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es-CL"/>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s-CL"/>
          </a:p>
        </p:txBody>
      </p:sp>
      <p:sp>
        <p:nvSpPr>
          <p:cNvPr id="4" name="Espaço Reservado para Data 3"/>
          <p:cNvSpPr>
            <a:spLocks noGrp="1"/>
          </p:cNvSpPr>
          <p:nvPr>
            <p:ph type="dt" sz="half" idx="10"/>
          </p:nvPr>
        </p:nvSpPr>
        <p:spPr/>
        <p:txBody>
          <a:bodyPr/>
          <a:lstStyle/>
          <a:p>
            <a:fld id="{2E700DB3-DBF0-4086-B675-117E7A9610B8}" type="datetimeFigureOut">
              <a:rPr lang="pt-BR" smtClean="0"/>
              <a:pPr/>
              <a:t>23/09/2014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2119D8CF-8DEC-4D9F-84EE-ADF04DFF3391}" type="slidenum">
              <a:rPr lang="pt-BR" smtClean="0"/>
              <a:pPr/>
              <a:t>‹nº›</a:t>
            </a:fld>
            <a:endParaRPr lang="pt-B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es-CL"/>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os estilos do texto mestre</a:t>
            </a:r>
          </a:p>
        </p:txBody>
      </p:sp>
      <p:sp>
        <p:nvSpPr>
          <p:cNvPr id="4" name="Espaço Reservado para Data 3"/>
          <p:cNvSpPr>
            <a:spLocks noGrp="1"/>
          </p:cNvSpPr>
          <p:nvPr>
            <p:ph type="dt" sz="half" idx="10"/>
          </p:nvPr>
        </p:nvSpPr>
        <p:spPr/>
        <p:txBody>
          <a:bodyPr/>
          <a:lstStyle/>
          <a:p>
            <a:fld id="{2E700DB3-DBF0-4086-B675-117E7A9610B8}" type="datetimeFigureOut">
              <a:rPr lang="pt-BR" smtClean="0"/>
              <a:pPr/>
              <a:t>23/09/2014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2119D8CF-8DEC-4D9F-84EE-ADF04DFF3391}" type="slidenum">
              <a:rPr lang="pt-BR" smtClean="0"/>
              <a:pPr/>
              <a:t>‹nº›</a:t>
            </a:fld>
            <a:endParaRPr lang="pt-B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es-CL"/>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s-CL"/>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s-CL"/>
          </a:p>
        </p:txBody>
      </p:sp>
      <p:sp>
        <p:nvSpPr>
          <p:cNvPr id="5" name="Espaço Reservado para Data 4"/>
          <p:cNvSpPr>
            <a:spLocks noGrp="1"/>
          </p:cNvSpPr>
          <p:nvPr>
            <p:ph type="dt" sz="half" idx="10"/>
          </p:nvPr>
        </p:nvSpPr>
        <p:spPr/>
        <p:txBody>
          <a:bodyPr/>
          <a:lstStyle/>
          <a:p>
            <a:fld id="{2E700DB3-DBF0-4086-B675-117E7A9610B8}" type="datetimeFigureOut">
              <a:rPr lang="pt-BR" smtClean="0"/>
              <a:pPr/>
              <a:t>23/09/2014</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2119D8CF-8DEC-4D9F-84EE-ADF04DFF3391}" type="slidenum">
              <a:rPr lang="pt-BR" smtClean="0"/>
              <a:pPr/>
              <a:t>‹nº›</a:t>
            </a:fld>
            <a:endParaRPr lang="pt-B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estilo do título mestre</a:t>
            </a:r>
            <a:endParaRPr lang="es-CL"/>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s-CL"/>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s-CL"/>
          </a:p>
        </p:txBody>
      </p:sp>
      <p:sp>
        <p:nvSpPr>
          <p:cNvPr id="7" name="Espaço Reservado para Data 6"/>
          <p:cNvSpPr>
            <a:spLocks noGrp="1"/>
          </p:cNvSpPr>
          <p:nvPr>
            <p:ph type="dt" sz="half" idx="10"/>
          </p:nvPr>
        </p:nvSpPr>
        <p:spPr/>
        <p:txBody>
          <a:bodyPr/>
          <a:lstStyle/>
          <a:p>
            <a:fld id="{2E700DB3-DBF0-4086-B675-117E7A9610B8}" type="datetimeFigureOut">
              <a:rPr lang="pt-BR" smtClean="0"/>
              <a:pPr/>
              <a:t>23/09/2014</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2119D8CF-8DEC-4D9F-84EE-ADF04DFF3391}" type="slidenum">
              <a:rPr lang="pt-BR" smtClean="0"/>
              <a:pPr/>
              <a:t>‹nº›</a:t>
            </a:fld>
            <a:endParaRPr lang="pt-B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es-CL"/>
          </a:p>
        </p:txBody>
      </p:sp>
      <p:sp>
        <p:nvSpPr>
          <p:cNvPr id="3" name="Espaço Reservado para Data 2"/>
          <p:cNvSpPr>
            <a:spLocks noGrp="1"/>
          </p:cNvSpPr>
          <p:nvPr>
            <p:ph type="dt" sz="half" idx="10"/>
          </p:nvPr>
        </p:nvSpPr>
        <p:spPr/>
        <p:txBody>
          <a:bodyPr/>
          <a:lstStyle/>
          <a:p>
            <a:fld id="{2E700DB3-DBF0-4086-B675-117E7A9610B8}" type="datetimeFigureOut">
              <a:rPr lang="pt-BR" smtClean="0"/>
              <a:pPr/>
              <a:t>23/09/2014</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2119D8CF-8DEC-4D9F-84EE-ADF04DFF3391}" type="slidenum">
              <a:rPr lang="pt-BR" smtClean="0"/>
              <a:pPr/>
              <a:t>‹nº›</a:t>
            </a:fld>
            <a:endParaRPr 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2E700DB3-DBF0-4086-B675-117E7A9610B8}" type="datetimeFigureOut">
              <a:rPr lang="pt-BR" smtClean="0"/>
              <a:pPr/>
              <a:t>23/09/2014</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2119D8CF-8DEC-4D9F-84EE-ADF04DFF3391}" type="slidenum">
              <a:rPr lang="pt-BR" smtClean="0"/>
              <a:pPr/>
              <a:t>‹nº›</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es-CL"/>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s-CL"/>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2E700DB3-DBF0-4086-B675-117E7A9610B8}" type="datetimeFigureOut">
              <a:rPr lang="pt-BR" smtClean="0"/>
              <a:pPr/>
              <a:t>23/09/2014</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2119D8CF-8DEC-4D9F-84EE-ADF04DFF3391}" type="slidenum">
              <a:rPr lang="pt-BR" smtClean="0"/>
              <a:pPr/>
              <a:t>‹nº›</a:t>
            </a:fld>
            <a:endParaRPr lang="pt-B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es-CL"/>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2E700DB3-DBF0-4086-B675-117E7A9610B8}" type="datetimeFigureOut">
              <a:rPr lang="pt-BR" smtClean="0"/>
              <a:pPr/>
              <a:t>23/09/2014</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2119D8CF-8DEC-4D9F-84EE-ADF04DFF3391}" type="slidenum">
              <a:rPr lang="pt-BR" smtClean="0"/>
              <a:pPr/>
              <a:t>‹nº›</a:t>
            </a:fld>
            <a:endParaRPr lang="pt-B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smtClean="0"/>
              <a:t>Clique para editar o estilo do título mestre</a:t>
            </a:r>
            <a:endParaRPr lang="es-CL"/>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s-CL"/>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700DB3-DBF0-4086-B675-117E7A9610B8}" type="datetimeFigureOut">
              <a:rPr lang="pt-BR" smtClean="0"/>
              <a:pPr/>
              <a:t>23/09/2014</a:t>
            </a:fld>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19D8CF-8DEC-4D9F-84EE-ADF04DFF3391}" type="slidenum">
              <a:rPr lang="pt-BR" smtClean="0"/>
              <a:pPr/>
              <a:t>‹nº›</a:t>
            </a:fld>
            <a:endParaRPr lang="pt-BR"/>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www.google.cl/url?sa=i&amp;rct=j&amp;q=&amp;esrc=s&amp;frm=1&amp;source=images&amp;cd=&amp;cad=rja&amp;uact=8&amp;docid=36CzLOJsz5lAeM&amp;tbnid=vcJQprxGqKL4gM:&amp;ved=0CAUQjRw&amp;url=https://www.flickr.com/photos/fazdeurdimbre_telares/3887709897/&amp;ei=-kesU4XqLMLlsASq0IDICA&amp;bvm=bv.69837884,d.cWc&amp;psig=AFQjCNHzouoy9Ik-0zTdOPz3a-NFsukSuw&amp;ust=1403885789899377"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www.google.cl/url?sa=i&amp;rct=j&amp;q=&amp;esrc=s&amp;frm=1&amp;source=images&amp;cd=&amp;cad=rja&amp;uact=8&amp;docid=36CzLOJsz5lAeM&amp;tbnid=vcJQprxGqKL4gM:&amp;ved=0CAUQjRw&amp;url=https://www.flickr.com/photos/fazdeurdimbre_telares/3887709897/&amp;ei=-kesU4XqLMLlsASq0IDICA&amp;bvm=bv.69837884,d.cWc&amp;psig=AFQjCNHzouoy9Ik-0zTdOPz3a-NFsukSuw&amp;ust=1403885789899377"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www.google.cl/url?sa=i&amp;rct=j&amp;q=&amp;esrc=s&amp;frm=1&amp;source=images&amp;cd=&amp;cad=rja&amp;uact=8&amp;docid=36CzLOJsz5lAeM&amp;tbnid=vcJQprxGqKL4gM:&amp;ved=0CAUQjRw&amp;url=https://www.flickr.com/photos/fazdeurdimbre_telares/3887709897/&amp;ei=-kesU4XqLMLlsASq0IDICA&amp;bvm=bv.69837884,d.cWc&amp;psig=AFQjCNHzouoy9Ik-0zTdOPz3a-NFsukSuw&amp;ust=1403885789899377"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www.google.cl/url?sa=i&amp;rct=j&amp;q=&amp;esrc=s&amp;frm=1&amp;source=images&amp;cd=&amp;cad=rja&amp;uact=8&amp;docid=36CzLOJsz5lAeM&amp;tbnid=vcJQprxGqKL4gM:&amp;ved=0CAUQjRw&amp;url=https://www.flickr.com/photos/fazdeurdimbre_telares/3887709897/&amp;ei=-kesU4XqLMLlsASq0IDICA&amp;bvm=bv.69837884,d.cWc&amp;psig=AFQjCNHzouoy9Ik-0zTdOPz3a-NFsukSuw&amp;ust=1403885789899377"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www.google.cl/url?sa=i&amp;rct=j&amp;q=&amp;esrc=s&amp;frm=1&amp;source=images&amp;cd=&amp;cad=rja&amp;uact=8&amp;docid=36CzLOJsz5lAeM&amp;tbnid=vcJQprxGqKL4gM:&amp;ved=0CAUQjRw&amp;url=https://www.flickr.com/photos/fazdeurdimbre_telares/3887709897/&amp;ei=-kesU4XqLMLlsASq0IDICA&amp;bvm=bv.69837884,d.cWc&amp;psig=AFQjCNHzouoy9Ik-0zTdOPz3a-NFsukSuw&amp;ust=1403885789899377"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www.google.cl/url?sa=i&amp;rct=j&amp;q=&amp;esrc=s&amp;frm=1&amp;source=images&amp;cd=&amp;cad=rja&amp;uact=8&amp;docid=36CzLOJsz5lAeM&amp;tbnid=vcJQprxGqKL4gM:&amp;ved=0CAUQjRw&amp;url=https://www.flickr.com/photos/fazdeurdimbre_telares/3887709897/&amp;ei=-kesU4XqLMLlsASq0IDICA&amp;bvm=bv.69837884,d.cWc&amp;psig=AFQjCNHzouoy9Ik-0zTdOPz3a-NFsukSuw&amp;ust=1403885789899377"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www.google.cl/url?sa=i&amp;rct=j&amp;q=&amp;esrc=s&amp;frm=1&amp;source=images&amp;cd=&amp;cad=rja&amp;uact=8&amp;docid=36CzLOJsz5lAeM&amp;tbnid=vcJQprxGqKL4gM:&amp;ved=0CAUQjRw&amp;url=https://www.flickr.com/photos/fazdeurdimbre_telares/3887709897/&amp;ei=-kesU4XqLMLlsASq0IDICA&amp;bvm=bv.69837884,d.cWc&amp;psig=AFQjCNHzouoy9Ik-0zTdOPz3a-NFsukSuw&amp;ust=1403885789899377"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www.google.cl/url?sa=i&amp;rct=j&amp;q=&amp;esrc=s&amp;frm=1&amp;source=images&amp;cd=&amp;cad=rja&amp;uact=8&amp;docid=36CzLOJsz5lAeM&amp;tbnid=vcJQprxGqKL4gM:&amp;ved=0CAUQjRw&amp;url=https://www.flickr.com/photos/fazdeurdimbre_telares/3887709897/&amp;ei=-kesU4XqLMLlsASq0IDICA&amp;bvm=bv.69837884,d.cWc&amp;psig=AFQjCNHzouoy9Ik-0zTdOPz3a-NFsukSuw&amp;ust=1403885789899377"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www.google.cl/url?sa=i&amp;rct=j&amp;q=&amp;esrc=s&amp;frm=1&amp;source=images&amp;cd=&amp;cad=rja&amp;uact=8&amp;docid=36CzLOJsz5lAeM&amp;tbnid=vcJQprxGqKL4gM:&amp;ved=0CAUQjRw&amp;url=https://www.flickr.com/photos/fazdeurdimbre_telares/3887709897/&amp;ei=-kesU4XqLMLlsASq0IDICA&amp;bvm=bv.69837884,d.cWc&amp;psig=AFQjCNHzouoy9Ik-0zTdOPz3a-NFsukSuw&amp;ust=1403885789899377"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www.google.cl/url?sa=i&amp;rct=j&amp;q=&amp;esrc=s&amp;frm=1&amp;source=images&amp;cd=&amp;cad=rja&amp;uact=8&amp;docid=36CzLOJsz5lAeM&amp;tbnid=vcJQprxGqKL4gM:&amp;ved=0CAUQjRw&amp;url=https://www.flickr.com/photos/fazdeurdimbre_telares/3887709897/&amp;ei=-kesU4XqLMLlsASq0IDICA&amp;bvm=bv.69837884,d.cWc&amp;psig=AFQjCNHzouoy9Ik-0zTdOPz3a-NFsukSuw&amp;ust=1403885789899377"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www.google.cl/url?sa=i&amp;rct=j&amp;q=&amp;esrc=s&amp;frm=1&amp;source=images&amp;cd=&amp;cad=rja&amp;uact=8&amp;docid=36CzLOJsz5lAeM&amp;tbnid=vcJQprxGqKL4gM:&amp;ved=0CAUQjRw&amp;url=https://www.flickr.com/photos/fazdeurdimbre_telares/3887709897/&amp;ei=-kesU4XqLMLlsASq0IDICA&amp;bvm=bv.69837884,d.cWc&amp;psig=AFQjCNHzouoy9Ik-0zTdOPz3a-NFsukSuw&amp;ust=1403885789899377"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www.google.cl/url?sa=i&amp;rct=j&amp;q=&amp;esrc=s&amp;frm=1&amp;source=images&amp;cd=&amp;cad=rja&amp;uact=8&amp;docid=36CzLOJsz5lAeM&amp;tbnid=vcJQprxGqKL4gM:&amp;ved=0CAUQjRw&amp;url=https://www.flickr.com/photos/fazdeurdimbre_telares/3887709897/&amp;ei=-kesU4XqLMLlsASq0IDICA&amp;bvm=bv.69837884,d.cWc&amp;psig=AFQjCNHzouoy9Ik-0zTdOPz3a-NFsukSuw&amp;ust=1403885789899377"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www.google.cl/url?sa=i&amp;rct=j&amp;q=&amp;esrc=s&amp;frm=1&amp;source=images&amp;cd=&amp;cad=rja&amp;uact=8&amp;docid=36CzLOJsz5lAeM&amp;tbnid=vcJQprxGqKL4gM:&amp;ved=0CAUQjRw&amp;url=https://www.flickr.com/photos/fazdeurdimbre_telares/3887709897/&amp;ei=-kesU4XqLMLlsASq0IDICA&amp;bvm=bv.69837884,d.cWc&amp;psig=AFQjCNHzouoy9Ik-0zTdOPz3a-NFsukSuw&amp;ust=1403885789899377"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package" Target="../embeddings/Modelo_do_Microsoft_Office_PowerPoint_20071.sldx"/></Relationships>
</file>

<file path=ppt/slides/_rels/slide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www.google.cl/url?sa=i&amp;rct=j&amp;q=&amp;esrc=s&amp;frm=1&amp;source=images&amp;cd=&amp;cad=rja&amp;uact=8&amp;docid=36CzLOJsz5lAeM&amp;tbnid=vcJQprxGqKL4gM:&amp;ved=0CAUQjRw&amp;url=https://www.flickr.com/photos/fazdeurdimbre_telares/3887709897/&amp;ei=-kesU4XqLMLlsASq0IDICA&amp;bvm=bv.69837884,d.cWc&amp;psig=AFQjCNHzouoy9Ik-0zTdOPz3a-NFsukSuw&amp;ust=1403885789899377"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www.google.cl/url?sa=i&amp;rct=j&amp;q=&amp;esrc=s&amp;frm=1&amp;source=images&amp;cd=&amp;cad=rja&amp;uact=8&amp;docid=36CzLOJsz5lAeM&amp;tbnid=vcJQprxGqKL4gM:&amp;ved=0CAUQjRw&amp;url=https://www.flickr.com/photos/fazdeurdimbre_telares/3887709897/&amp;ei=-kesU4XqLMLlsASq0IDICA&amp;bvm=bv.69837884,d.cWc&amp;psig=AFQjCNHzouoy9Ik-0zTdOPz3a-NFsukSuw&amp;ust=1403885789899377"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www.google.cl/url?sa=i&amp;rct=j&amp;q=&amp;esrc=s&amp;frm=1&amp;source=images&amp;cd=&amp;cad=rja&amp;uact=8&amp;docid=36CzLOJsz5lAeM&amp;tbnid=vcJQprxGqKL4gM:&amp;ved=0CAUQjRw&amp;url=https://www.flickr.com/photos/fazdeurdimbre_telares/3887709897/&amp;ei=-kesU4XqLMLlsASq0IDICA&amp;bvm=bv.69837884,d.cWc&amp;psig=AFQjCNHzouoy9Ik-0zTdOPz3a-NFsukSuw&amp;ust=1403885789899377" TargetMode="Externa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www.google.cl/url?sa=i&amp;rct=j&amp;q=&amp;esrc=s&amp;frm=1&amp;source=images&amp;cd=&amp;cad=rja&amp;uact=8&amp;docid=36CzLOJsz5lAeM&amp;tbnid=vcJQprxGqKL4gM:&amp;ved=0CAUQjRw&amp;url=https://www.flickr.com/photos/fazdeurdimbre_telares/3887709897/&amp;ei=-kesU4XqLMLlsASq0IDICA&amp;bvm=bv.69837884,d.cWc&amp;psig=AFQjCNHzouoy9Ik-0zTdOPz3a-NFsukSuw&amp;ust=1403885789899377"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google.cl/url?sa=i&amp;rct=j&amp;q=&amp;esrc=s&amp;frm=1&amp;source=images&amp;cd=&amp;cad=rja&amp;uact=8&amp;docid=36CzLOJsz5lAeM&amp;tbnid=vcJQprxGqKL4gM:&amp;ved=0CAUQjRw&amp;url=https://www.flickr.com/photos/fazdeurdimbre_telares/3887709897/&amp;ei=-kesU4XqLMLlsASq0IDICA&amp;bvm=bv.69837884,d.cWc&amp;psig=AFQjCNHzouoy9Ik-0zTdOPz3a-NFsukSuw&amp;ust=1403885789899377" TargetMode="External"/><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www.google.cl/url?sa=i&amp;rct=j&amp;q=&amp;esrc=s&amp;frm=1&amp;source=images&amp;cd=&amp;cad=rja&amp;uact=8&amp;docid=36CzLOJsz5lAeM&amp;tbnid=vcJQprxGqKL4gM:&amp;ved=0CAUQjRw&amp;url=https://www.flickr.com/photos/fazdeurdimbre_telares/3887709897/&amp;ei=-kesU4XqLMLlsASq0IDICA&amp;bvm=bv.69837884,d.cWc&amp;psig=AFQjCNHzouoy9Ik-0zTdOPz3a-NFsukSuw&amp;ust=1403885789899377"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www.google.cl/url?sa=i&amp;rct=j&amp;q=&amp;esrc=s&amp;frm=1&amp;source=images&amp;cd=&amp;cad=rja&amp;uact=8&amp;docid=36CzLOJsz5lAeM&amp;tbnid=vcJQprxGqKL4gM:&amp;ved=0CAUQjRw&amp;url=https://www.flickr.com/photos/fazdeurdimbre_telares/3887709897/&amp;ei=-kesU4XqLMLlsASq0IDICA&amp;bvm=bv.69837884,d.cWc&amp;psig=AFQjCNHzouoy9Ik-0zTdOPz3a-NFsukSuw&amp;ust=1403885789899377"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hyperlink" Target="https://www.google.cl/url?sa=i&amp;rct=j&amp;q=&amp;esrc=s&amp;frm=1&amp;source=images&amp;cd=&amp;cad=rja&amp;uact=8&amp;docid=36CzLOJsz5lAeM&amp;tbnid=vcJQprxGqKL4gM:&amp;ved=0CAUQjRw&amp;url=https://www.flickr.com/photos/fazdeurdimbre_telares/3887709897/&amp;ei=-kesU4XqLMLlsASq0IDICA&amp;bvm=bv.69837884,d.cWc&amp;psig=AFQjCNHzouoy9Ik-0zTdOPz3a-NFsukSuw&amp;ust=1403885789899377"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www.google.cl/url?sa=i&amp;rct=j&amp;q=&amp;esrc=s&amp;frm=1&amp;source=images&amp;cd=&amp;cad=rja&amp;uact=8&amp;docid=36CzLOJsz5lAeM&amp;tbnid=vcJQprxGqKL4gM:&amp;ved=0CAUQjRw&amp;url=https://www.flickr.com/photos/fazdeurdimbre_telares/3887709897/&amp;ei=-kesU4XqLMLlsASq0IDICA&amp;bvm=bv.69837884,d.cWc&amp;psig=AFQjCNHzouoy9Ik-0zTdOPz3a-NFsukSuw&amp;ust=1403885789899377"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www.google.cl/url?sa=i&amp;rct=j&amp;q=&amp;esrc=s&amp;frm=1&amp;source=images&amp;cd=&amp;cad=rja&amp;uact=8&amp;docid=36CzLOJsz5lAeM&amp;tbnid=vcJQprxGqKL4gM:&amp;ved=0CAUQjRw&amp;url=https://www.flickr.com/photos/fazdeurdimbre_telares/3887709897/&amp;ei=-kesU4XqLMLlsASq0IDICA&amp;bvm=bv.69837884,d.cWc&amp;psig=AFQjCNHzouoy9Ik-0zTdOPz3a-NFsukSuw&amp;ust=1403885789899377"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www.google.cl/url?sa=i&amp;rct=j&amp;q=&amp;esrc=s&amp;frm=1&amp;source=images&amp;cd=&amp;cad=rja&amp;uact=8&amp;docid=36CzLOJsz5lAeM&amp;tbnid=vcJQprxGqKL4gM:&amp;ved=0CAUQjRw&amp;url=https://www.flickr.com/photos/fazdeurdimbre_telares/3887709897/&amp;ei=-kesU4XqLMLlsASq0IDICA&amp;bvm=bv.69837884,d.cWc&amp;psig=AFQjCNHzouoy9Ik-0zTdOPz3a-NFsukSuw&amp;ust=1403885789899377" TargetMode="Externa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www.google.cl/url?sa=i&amp;rct=j&amp;q=&amp;esrc=s&amp;frm=1&amp;source=images&amp;cd=&amp;cad=rja&amp;uact=8&amp;docid=36CzLOJsz5lAeM&amp;tbnid=vcJQprxGqKL4gM:&amp;ved=0CAUQjRw&amp;url=https://www.flickr.com/photos/fazdeurdimbre_telares/3887709897/&amp;ei=-kesU4XqLMLlsASq0IDICA&amp;bvm=bv.69837884,d.cWc&amp;psig=AFQjCNHzouoy9Ik-0zTdOPz3a-NFsukSuw&amp;ust=1403885789899377" TargetMode="Externa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www.google.cl/url?sa=i&amp;rct=j&amp;q=&amp;esrc=s&amp;frm=1&amp;source=images&amp;cd=&amp;cad=rja&amp;uact=8&amp;docid=36CzLOJsz5lAeM&amp;tbnid=vcJQprxGqKL4gM:&amp;ved=0CAUQjRw&amp;url=https://www.flickr.com/photos/fazdeurdimbre_telares/3887709897/&amp;ei=-kesU4XqLMLlsASq0IDICA&amp;bvm=bv.69837884,d.cWc&amp;psig=AFQjCNHzouoy9Ik-0zTdOPz3a-NFsukSuw&amp;ust=1403885789899377"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755576" y="260648"/>
            <a:ext cx="7704856" cy="1440160"/>
          </a:xfrm>
        </p:spPr>
        <p:txBody>
          <a:bodyPr>
            <a:normAutofit/>
          </a:bodyPr>
          <a:lstStyle/>
          <a:p>
            <a:r>
              <a:rPr lang="es-CL" sz="3600" b="1" i="1" dirty="0" smtClean="0">
                <a:ln w="1905"/>
                <a:effectLst>
                  <a:outerShdw blurRad="38100" dist="38100" dir="2700000" algn="tl">
                    <a:srgbClr val="000000">
                      <a:alpha val="43137"/>
                    </a:srgbClr>
                  </a:outerShdw>
                </a:effectLst>
                <a:latin typeface="+mn-lt"/>
              </a:rPr>
              <a:t>Programa Especial de Salud y Pueblos Indígenas PESPI</a:t>
            </a:r>
            <a:endParaRPr lang="es-CL" sz="3600" b="1" i="1" dirty="0">
              <a:ln w="1905"/>
              <a:effectLst>
                <a:outerShdw blurRad="38100" dist="38100" dir="2700000" algn="tl">
                  <a:srgbClr val="000000">
                    <a:alpha val="43137"/>
                  </a:srgbClr>
                </a:outerShdw>
              </a:effectLst>
              <a:latin typeface="+mn-lt"/>
            </a:endParaRPr>
          </a:p>
        </p:txBody>
      </p:sp>
      <p:sp>
        <p:nvSpPr>
          <p:cNvPr id="10" name="Subtítulo 9"/>
          <p:cNvSpPr>
            <a:spLocks noGrp="1"/>
          </p:cNvSpPr>
          <p:nvPr>
            <p:ph type="subTitle" idx="1"/>
          </p:nvPr>
        </p:nvSpPr>
        <p:spPr>
          <a:xfrm>
            <a:off x="2339752" y="1700808"/>
            <a:ext cx="4536504" cy="1008112"/>
          </a:xfrm>
        </p:spPr>
        <p:txBody>
          <a:bodyPr>
            <a:normAutofit fontScale="55000" lnSpcReduction="20000"/>
          </a:bodyPr>
          <a:lstStyle/>
          <a:p>
            <a:r>
              <a:rPr lang="es-CL" b="1" dirty="0" smtClean="0">
                <a:solidFill>
                  <a:srgbClr val="0070C0"/>
                </a:solidFill>
              </a:rPr>
              <a:t>Trayectoria; Antecedentes históricos , marco </a:t>
            </a:r>
            <a:r>
              <a:rPr lang="es-CL" b="1" dirty="0">
                <a:solidFill>
                  <a:srgbClr val="0070C0"/>
                </a:solidFill>
              </a:rPr>
              <a:t>n</a:t>
            </a:r>
            <a:r>
              <a:rPr lang="es-CL" b="1" dirty="0" smtClean="0">
                <a:solidFill>
                  <a:srgbClr val="0070C0"/>
                </a:solidFill>
              </a:rPr>
              <a:t>ormativo, principales lineamientos, desafíos pasados y presentes .</a:t>
            </a:r>
            <a:endParaRPr lang="es-CL" b="1" dirty="0">
              <a:solidFill>
                <a:srgbClr val="0070C0"/>
              </a:solidFill>
            </a:endParaRPr>
          </a:p>
        </p:txBody>
      </p:sp>
      <p:pic>
        <p:nvPicPr>
          <p:cNvPr id="14338" name="Picture 2" descr="Xawün de Fütakeche, Kimche y Logko - 2005"/>
          <p:cNvPicPr>
            <a:picLocks noChangeAspect="1" noChangeArrowheads="1"/>
          </p:cNvPicPr>
          <p:nvPr/>
        </p:nvPicPr>
        <p:blipFill>
          <a:blip r:embed="rId2" cstate="print"/>
          <a:srcRect/>
          <a:stretch>
            <a:fillRect/>
          </a:stretch>
        </p:blipFill>
        <p:spPr bwMode="auto">
          <a:xfrm>
            <a:off x="2915816" y="4265712"/>
            <a:ext cx="3460836" cy="2592288"/>
          </a:xfrm>
          <a:prstGeom prst="rect">
            <a:avLst/>
          </a:prstGeom>
          <a:noFill/>
        </p:spPr>
      </p:pic>
      <p:pic>
        <p:nvPicPr>
          <p:cNvPr id="9" name="Picture 7"/>
          <p:cNvPicPr>
            <a:picLocks noChangeAspect="1" noChangeArrowheads="1"/>
          </p:cNvPicPr>
          <p:nvPr/>
        </p:nvPicPr>
        <p:blipFill>
          <a:blip r:embed="rId3" cstate="print"/>
          <a:srcRect/>
          <a:stretch>
            <a:fillRect/>
          </a:stretch>
        </p:blipFill>
        <p:spPr bwMode="auto">
          <a:xfrm>
            <a:off x="6156176" y="2636912"/>
            <a:ext cx="2664296" cy="3024336"/>
          </a:xfrm>
          <a:prstGeom prst="rect">
            <a:avLst/>
          </a:prstGeom>
          <a:noFill/>
          <a:ln w="9525">
            <a:noFill/>
            <a:miter lim="800000"/>
            <a:headEnd/>
            <a:tailEnd/>
          </a:ln>
        </p:spPr>
      </p:pic>
      <p:pic>
        <p:nvPicPr>
          <p:cNvPr id="11" name="Picture 4" descr="C:\Users\desup2\Pictures\PAPA RA'AU\DSC00826.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2708920"/>
            <a:ext cx="3059832" cy="324036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12" name="3 Imagen" descr="C:\Users\Witrapuran\Pictures\14-03-2011(1)\DSC01372.JPG"/>
          <p:cNvPicPr/>
          <p:nvPr/>
        </p:nvPicPr>
        <p:blipFill rotWithShape="1">
          <a:blip r:embed="rId5" cstate="print"/>
          <a:srcRect l="-1951" t="14984" b="16287"/>
          <a:stretch/>
        </p:blipFill>
        <p:spPr bwMode="auto">
          <a:xfrm>
            <a:off x="2915816" y="2636912"/>
            <a:ext cx="3384376" cy="1944217"/>
          </a:xfrm>
          <a:prstGeom prst="rect">
            <a:avLst/>
          </a:prstGeom>
          <a:ln>
            <a:noFill/>
          </a:ln>
          <a:effectLst>
            <a:outerShdw blurRad="292100" dist="139700" dir="2700000" algn="tl" rotWithShape="0">
              <a:srgbClr val="333333">
                <a:alpha val="65000"/>
              </a:srgbClr>
            </a:outerShdw>
          </a:effectLst>
          <a:extLst>
            <a:ext uri="{53640926-AAD7-44D8-BBD7-CCE9431645EC}"/>
          </a:extLst>
        </p:spPr>
      </p:pic>
      <p:sp>
        <p:nvSpPr>
          <p:cNvPr id="13" name="Subtítulo 9"/>
          <p:cNvSpPr txBox="1">
            <a:spLocks/>
          </p:cNvSpPr>
          <p:nvPr/>
        </p:nvSpPr>
        <p:spPr>
          <a:xfrm>
            <a:off x="6660232" y="5949280"/>
            <a:ext cx="2304256" cy="648072"/>
          </a:xfrm>
          <a:prstGeom prst="rect">
            <a:avLst/>
          </a:prstGeom>
        </p:spPr>
        <p:txBody>
          <a:bodyPr vert="horz" lIns="91440" tIns="45720" rIns="91440" bIns="45720" rtlCol="0">
            <a:normAutofit fontScale="85000" lnSpcReduction="20000"/>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s-CL" sz="1400" i="1" u="none" strike="noStrike" kern="1200" cap="none" spc="0" normalizeH="0" baseline="0" noProof="0" dirty="0" err="1" smtClean="0">
                <a:ln>
                  <a:noFill/>
                </a:ln>
                <a:effectLst/>
                <a:uLnTx/>
                <a:uFillTx/>
                <a:latin typeface="+mn-lt"/>
                <a:ea typeface="+mn-ea"/>
                <a:cs typeface="+mn-cs"/>
              </a:rPr>
              <a:t>Jime</a:t>
            </a:r>
            <a:r>
              <a:rPr lang="es-CL" sz="1400" i="1" dirty="0" err="1" smtClean="0"/>
              <a:t>na</a:t>
            </a:r>
            <a:r>
              <a:rPr lang="es-CL" sz="1400" i="1" dirty="0" smtClean="0"/>
              <a:t> </a:t>
            </a:r>
            <a:r>
              <a:rPr lang="es-CL" sz="1400" i="1" dirty="0" err="1" smtClean="0"/>
              <a:t>Pichinao</a:t>
            </a:r>
            <a:r>
              <a:rPr lang="es-CL" sz="1400" i="1" dirty="0" smtClean="0"/>
              <a:t> </a:t>
            </a:r>
            <a:r>
              <a:rPr lang="es-CL" sz="1400" i="1" dirty="0" err="1" smtClean="0"/>
              <a:t>Huenchuleo</a:t>
            </a:r>
            <a:endParaRPr lang="es-CL" sz="1400" i="1" dirty="0" smtClean="0"/>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s-CL" sz="1400" i="1" u="none" strike="noStrike" kern="1200" cap="none" spc="0" normalizeH="0" baseline="0" noProof="0" dirty="0" smtClean="0">
                <a:ln>
                  <a:noFill/>
                </a:ln>
                <a:effectLst/>
                <a:uLnTx/>
                <a:uFillTx/>
                <a:latin typeface="+mn-lt"/>
                <a:ea typeface="+mn-ea"/>
                <a:cs typeface="+mn-cs"/>
              </a:rPr>
              <a:t>Antropóloga</a:t>
            </a:r>
            <a:r>
              <a:rPr kumimoji="0" lang="es-CL" sz="1400" i="1" u="none" strike="noStrike" kern="1200" cap="none" spc="0" normalizeH="0" noProof="0" dirty="0" smtClean="0">
                <a:ln>
                  <a:noFill/>
                </a:ln>
                <a:effectLst/>
                <a:uLnTx/>
                <a:uFillTx/>
                <a:latin typeface="+mn-lt"/>
                <a:ea typeface="+mn-ea"/>
                <a:cs typeface="+mn-cs"/>
              </a:rPr>
              <a:t> </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s-CL" sz="1400" i="1" baseline="0" dirty="0" smtClean="0"/>
              <a:t>Septiembre de 2014</a:t>
            </a:r>
            <a:endParaRPr kumimoji="0" lang="es-CL" sz="1400" i="1" u="none" strike="noStrike" kern="1200" cap="none" spc="0" normalizeH="0" baseline="0" noProof="0" dirty="0" smtClean="0">
              <a:ln>
                <a:noFill/>
              </a:ln>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0"/>
                                        <p:tgtEl>
                                          <p:spTgt spid="12"/>
                                        </p:tgtEl>
                                      </p:cBhvr>
                                    </p:animEffect>
                                    <p:anim calcmode="lin" valueType="num">
                                      <p:cBhvr>
                                        <p:cTn id="8" dur="5000" fill="hold"/>
                                        <p:tgtEl>
                                          <p:spTgt spid="12"/>
                                        </p:tgtEl>
                                        <p:attrNameLst>
                                          <p:attrName>ppt_x</p:attrName>
                                        </p:attrNameLst>
                                      </p:cBhvr>
                                      <p:tavLst>
                                        <p:tav tm="0">
                                          <p:val>
                                            <p:strVal val="#ppt_x"/>
                                          </p:val>
                                        </p:tav>
                                        <p:tav tm="100000">
                                          <p:val>
                                            <p:strVal val="#ppt_x"/>
                                          </p:val>
                                        </p:tav>
                                      </p:tavLst>
                                    </p:anim>
                                    <p:anim calcmode="lin" valueType="num">
                                      <p:cBhvr>
                                        <p:cTn id="9" dur="5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9512" y="274638"/>
            <a:ext cx="8136904" cy="1354162"/>
          </a:xfrm>
        </p:spPr>
        <p:txBody>
          <a:bodyPr>
            <a:normAutofit/>
          </a:bodyPr>
          <a:lstStyle/>
          <a:p>
            <a:r>
              <a:rPr lang="es-ES" sz="3600" b="1" dirty="0" smtClean="0">
                <a:solidFill>
                  <a:srgbClr val="C00000"/>
                </a:solidFill>
              </a:rPr>
              <a:t>C</a:t>
            </a:r>
            <a:r>
              <a:rPr lang="es-ES_tradnl" sz="3600" b="1" dirty="0" err="1" smtClean="0">
                <a:solidFill>
                  <a:srgbClr val="C00000"/>
                </a:solidFill>
              </a:rPr>
              <a:t>onvenio</a:t>
            </a:r>
            <a:r>
              <a:rPr lang="es-ES_tradnl" sz="3600" b="1" dirty="0" smtClean="0">
                <a:solidFill>
                  <a:srgbClr val="C00000"/>
                </a:solidFill>
              </a:rPr>
              <a:t> Diversidad Biológica  (1992)</a:t>
            </a:r>
            <a:br>
              <a:rPr lang="es-ES_tradnl" sz="3600" b="1" dirty="0" smtClean="0">
                <a:solidFill>
                  <a:srgbClr val="C00000"/>
                </a:solidFill>
              </a:rPr>
            </a:br>
            <a:r>
              <a:rPr lang="es-ES_tradnl" sz="2000" dirty="0" smtClean="0">
                <a:solidFill>
                  <a:srgbClr val="C00000"/>
                </a:solidFill>
              </a:rPr>
              <a:t>Ratificado  por Chile el 9 de Septiembre de 1994 y  promulgado  en 1995</a:t>
            </a:r>
            <a:r>
              <a:rPr lang="es-ES" sz="2000" dirty="0" smtClean="0">
                <a:solidFill>
                  <a:srgbClr val="C00000"/>
                </a:solidFill>
              </a:rPr>
              <a:t>. </a:t>
            </a:r>
            <a:endParaRPr lang="es-CL" sz="2000" dirty="0">
              <a:solidFill>
                <a:srgbClr val="C00000"/>
              </a:solidFill>
            </a:endParaRPr>
          </a:p>
        </p:txBody>
      </p:sp>
      <p:sp>
        <p:nvSpPr>
          <p:cNvPr id="3" name="Espaço Reservado para Conteúdo 2"/>
          <p:cNvSpPr>
            <a:spLocks noGrp="1"/>
          </p:cNvSpPr>
          <p:nvPr>
            <p:ph idx="1"/>
          </p:nvPr>
        </p:nvSpPr>
        <p:spPr>
          <a:xfrm>
            <a:off x="323528" y="1916832"/>
            <a:ext cx="7795592" cy="2666925"/>
          </a:xfrm>
        </p:spPr>
        <p:style>
          <a:lnRef idx="2">
            <a:schemeClr val="accent2"/>
          </a:lnRef>
          <a:fillRef idx="1">
            <a:schemeClr val="lt1"/>
          </a:fillRef>
          <a:effectRef idx="0">
            <a:schemeClr val="accent2"/>
          </a:effectRef>
          <a:fontRef idx="minor">
            <a:schemeClr val="dk1"/>
          </a:fontRef>
        </p:style>
        <p:txBody>
          <a:bodyPr>
            <a:normAutofit/>
          </a:bodyPr>
          <a:lstStyle/>
          <a:p>
            <a:pPr algn="just">
              <a:buNone/>
            </a:pPr>
            <a:r>
              <a:rPr lang="es-ES" dirty="0" smtClean="0"/>
              <a:t>	</a:t>
            </a:r>
            <a:r>
              <a:rPr lang="es-ES_tradnl" sz="2400" dirty="0" smtClean="0"/>
              <a:t>El art. 8 letra j) cada país  con arreglo a su legislación nacional, respetará, preservará y mantendrá los conocimientos, las innovaciones y las prácticas de las comunidades indígenas  que entrañen estilos tradicionales de vida con la aprobación y la participación de quienes posean esos conocimientos, innovaciones y prácticas. </a:t>
            </a:r>
            <a:endParaRPr lang="pt-BR" sz="2400" dirty="0" smtClean="0"/>
          </a:p>
          <a:p>
            <a:pPr>
              <a:buNone/>
            </a:pPr>
            <a:endParaRPr lang="es-CL" dirty="0"/>
          </a:p>
        </p:txBody>
      </p:sp>
      <p:sp>
        <p:nvSpPr>
          <p:cNvPr id="4" name="Espaço Reservado para Conteúdo 18"/>
          <p:cNvSpPr txBox="1">
            <a:spLocks/>
          </p:cNvSpPr>
          <p:nvPr/>
        </p:nvSpPr>
        <p:spPr>
          <a:xfrm>
            <a:off x="467544" y="5085184"/>
            <a:ext cx="8524056" cy="1239416"/>
          </a:xfrm>
          <a:prstGeom prst="rect">
            <a:avLst/>
          </a:prstGeom>
        </p:spPr>
        <p:txBody>
          <a:bodyPr>
            <a:normAutofit fontScale="77500" lnSpcReduction="20000"/>
          </a:bodyPr>
          <a:lstStyle/>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None/>
              <a:tabLst/>
              <a:defRPr/>
            </a:pPr>
            <a:r>
              <a:rPr lang="es-CL" sz="3200" b="1" dirty="0" smtClean="0">
                <a:solidFill>
                  <a:schemeClr val="tx1">
                    <a:lumMod val="75000"/>
                  </a:schemeClr>
                </a:solidFill>
              </a:rPr>
              <a:t>Regula recursos biológicos necesarios para mantener la </a:t>
            </a: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None/>
              <a:tabLst/>
              <a:defRPr/>
            </a:pPr>
            <a:r>
              <a:rPr lang="es-CL" sz="3200" b="1" dirty="0" smtClean="0">
                <a:solidFill>
                  <a:schemeClr val="tx1">
                    <a:lumMod val="75000"/>
                  </a:schemeClr>
                </a:solidFill>
              </a:rPr>
              <a:t>diversidad biológica</a:t>
            </a: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None/>
              <a:tabLst/>
              <a:defRPr/>
            </a:pPr>
            <a:r>
              <a:rPr lang="es-CL" sz="3200" b="1" dirty="0" smtClean="0">
                <a:solidFill>
                  <a:schemeClr val="tx1">
                    <a:lumMod val="75000"/>
                  </a:schemeClr>
                </a:solidFill>
              </a:rPr>
              <a:t>(ecosistemas, </a:t>
            </a:r>
            <a:r>
              <a:rPr lang="es-CL" sz="3200" b="1" dirty="0" err="1" smtClean="0">
                <a:solidFill>
                  <a:schemeClr val="tx1">
                    <a:lumMod val="75000"/>
                  </a:schemeClr>
                </a:solidFill>
              </a:rPr>
              <a:t>habitat</a:t>
            </a:r>
            <a:r>
              <a:rPr lang="es-CL" sz="3200" b="1" dirty="0" smtClean="0">
                <a:solidFill>
                  <a:schemeClr val="tx1">
                    <a:lumMod val="75000"/>
                  </a:schemeClr>
                </a:solidFill>
              </a:rPr>
              <a:t>, </a:t>
            </a:r>
            <a:r>
              <a:rPr lang="es-CL" sz="3200" b="1" dirty="0" err="1" smtClean="0">
                <a:solidFill>
                  <a:schemeClr val="tx1">
                    <a:lumMod val="75000"/>
                  </a:schemeClr>
                </a:solidFill>
              </a:rPr>
              <a:t>plantas,animales</a:t>
            </a:r>
            <a:r>
              <a:rPr lang="es-CL" sz="3200" b="1" dirty="0" smtClean="0">
                <a:solidFill>
                  <a:schemeClr val="tx1">
                    <a:lumMod val="75000"/>
                  </a:schemeClr>
                </a:solidFill>
              </a:rPr>
              <a:t>, microorganismos) </a:t>
            </a:r>
            <a:endParaRPr kumimoji="0" lang="es-CL" sz="3200" b="1" i="0" u="none" strike="noStrike" kern="1200" cap="none" spc="0" normalizeH="0" baseline="0" noProof="0" dirty="0" smtClean="0">
              <a:ln>
                <a:noFill/>
              </a:ln>
              <a:solidFill>
                <a:schemeClr val="tx1">
                  <a:lumMod val="75000"/>
                </a:schemeClr>
              </a:solidFill>
              <a:effectLst/>
              <a:uLnTx/>
              <a:uFillTx/>
              <a:latin typeface="+mn-lt"/>
              <a:ea typeface="+mn-ea"/>
              <a:cs typeface="+mn-cs"/>
            </a:endParaRPr>
          </a:p>
        </p:txBody>
      </p:sp>
      <p:pic>
        <p:nvPicPr>
          <p:cNvPr id="5"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0"/>
            <a:ext cx="548126" cy="1412776"/>
          </a:xfrm>
          <a:prstGeom prst="rect">
            <a:avLst/>
          </a:prstGeom>
          <a:noFill/>
        </p:spPr>
      </p:pic>
      <p:pic>
        <p:nvPicPr>
          <p:cNvPr id="8"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1340768"/>
            <a:ext cx="548126" cy="1412776"/>
          </a:xfrm>
          <a:prstGeom prst="rect">
            <a:avLst/>
          </a:prstGeom>
          <a:noFill/>
        </p:spPr>
      </p:pic>
      <p:pic>
        <p:nvPicPr>
          <p:cNvPr id="9"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2708920"/>
            <a:ext cx="548126" cy="1412776"/>
          </a:xfrm>
          <a:prstGeom prst="rect">
            <a:avLst/>
          </a:prstGeom>
          <a:noFill/>
        </p:spPr>
      </p:pic>
      <p:pic>
        <p:nvPicPr>
          <p:cNvPr id="10"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4077072"/>
            <a:ext cx="548126" cy="1412776"/>
          </a:xfrm>
          <a:prstGeom prst="rect">
            <a:avLst/>
          </a:prstGeom>
          <a:noFill/>
        </p:spPr>
      </p:pic>
      <p:pic>
        <p:nvPicPr>
          <p:cNvPr id="11"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5445224"/>
            <a:ext cx="548126" cy="1412776"/>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2"/>
          <p:cNvSpPr>
            <a:spLocks noGrp="1" noChangeArrowheads="1"/>
          </p:cNvSpPr>
          <p:nvPr>
            <p:ph type="title"/>
          </p:nvPr>
        </p:nvSpPr>
        <p:spPr>
          <a:xfrm>
            <a:off x="457200" y="274638"/>
            <a:ext cx="7499176" cy="1143000"/>
          </a:xfrm>
        </p:spPr>
        <p:txBody>
          <a:bodyPr>
            <a:normAutofit fontScale="90000"/>
          </a:bodyPr>
          <a:lstStyle/>
          <a:p>
            <a:pPr eaLnBrk="1" hangingPunct="1"/>
            <a:r>
              <a:rPr lang="es-ES_tradnl" sz="3600" b="1" dirty="0" smtClean="0">
                <a:ea typeface="ＭＳ Ｐゴシック" pitchFamily="34" charset="-128"/>
              </a:rPr>
              <a:t/>
            </a:r>
            <a:br>
              <a:rPr lang="es-ES_tradnl" sz="3600" b="1" dirty="0" smtClean="0">
                <a:ea typeface="ＭＳ Ｐゴシック" pitchFamily="34" charset="-128"/>
              </a:rPr>
            </a:br>
            <a:r>
              <a:rPr lang="es-ES_tradnl" sz="3600" b="1" dirty="0" smtClean="0">
                <a:solidFill>
                  <a:srgbClr val="C00000"/>
                </a:solidFill>
                <a:ea typeface="ＭＳ Ｐゴシック" pitchFamily="34" charset="-128"/>
              </a:rPr>
              <a:t>Declaración de los Derechos de los Pueblos Indígenas  (Naciones Unidas)</a:t>
            </a:r>
            <a:br>
              <a:rPr lang="es-ES_tradnl" sz="3600" b="1" dirty="0" smtClean="0">
                <a:solidFill>
                  <a:srgbClr val="C00000"/>
                </a:solidFill>
                <a:ea typeface="ＭＳ Ｐゴシック" pitchFamily="34" charset="-128"/>
              </a:rPr>
            </a:br>
            <a:r>
              <a:rPr lang="es-ES_tradnl" sz="3100" i="1" dirty="0" smtClean="0">
                <a:solidFill>
                  <a:srgbClr val="C00000"/>
                </a:solidFill>
                <a:ea typeface="ＭＳ Ｐゴシック" pitchFamily="34" charset="-128"/>
              </a:rPr>
              <a:t>13 de septiembre de 2007</a:t>
            </a:r>
            <a:br>
              <a:rPr lang="es-ES_tradnl" sz="3100" i="1" dirty="0" smtClean="0">
                <a:solidFill>
                  <a:srgbClr val="C00000"/>
                </a:solidFill>
                <a:ea typeface="ＭＳ Ｐゴシック" pitchFamily="34" charset="-128"/>
              </a:rPr>
            </a:br>
            <a:endParaRPr lang="en-US" sz="3100" i="1" dirty="0" smtClean="0">
              <a:solidFill>
                <a:srgbClr val="C00000"/>
              </a:solidFill>
              <a:ea typeface="ＭＳ Ｐゴシック" pitchFamily="34" charset="-128"/>
            </a:endParaRPr>
          </a:p>
        </p:txBody>
      </p:sp>
      <p:sp>
        <p:nvSpPr>
          <p:cNvPr id="7173" name="Rectangle 3"/>
          <p:cNvSpPr>
            <a:spLocks noGrp="1" noChangeArrowheads="1"/>
          </p:cNvSpPr>
          <p:nvPr>
            <p:ph idx="1"/>
          </p:nvPr>
        </p:nvSpPr>
        <p:spPr>
          <a:xfrm>
            <a:off x="304800" y="1988840"/>
            <a:ext cx="7651576" cy="4091285"/>
          </a:xfrm>
        </p:spPr>
        <p:txBody>
          <a:bodyPr>
            <a:normAutofit lnSpcReduction="10000"/>
          </a:bodyPr>
          <a:lstStyle/>
          <a:p>
            <a:r>
              <a:rPr lang="es-CL" sz="2800" b="1" dirty="0" smtClean="0"/>
              <a:t>Directriz para la jurisprudencia internacional</a:t>
            </a:r>
          </a:p>
          <a:p>
            <a:r>
              <a:rPr lang="es-CL" sz="2800" b="1" dirty="0" smtClean="0"/>
              <a:t>Rol protagónico de los Pueblos indígenas, con derechos colectivos.</a:t>
            </a:r>
          </a:p>
          <a:p>
            <a:r>
              <a:rPr lang="es-CL" sz="2800" b="1" dirty="0" smtClean="0"/>
              <a:t>Trascendencia y valor para el imaginario social mundial</a:t>
            </a:r>
          </a:p>
          <a:p>
            <a:r>
              <a:rPr lang="es-CL" sz="2800" dirty="0" smtClean="0"/>
              <a:t>Autonomía, territorios, racismo, espiritualidad, institucionalidad política- económica y social, medios de información propios, salud, y participación efectiva entre otros.</a:t>
            </a:r>
          </a:p>
          <a:p>
            <a:pPr eaLnBrk="1" hangingPunct="1">
              <a:lnSpc>
                <a:spcPct val="80000"/>
              </a:lnSpc>
              <a:buNone/>
            </a:pPr>
            <a:endParaRPr lang="es-ES_tradnl" sz="2800" dirty="0" smtClean="0">
              <a:solidFill>
                <a:srgbClr val="0070C0"/>
              </a:solidFill>
              <a:ea typeface="ＭＳ Ｐゴシック" pitchFamily="34" charset="-128"/>
            </a:endParaRPr>
          </a:p>
        </p:txBody>
      </p:sp>
      <p:pic>
        <p:nvPicPr>
          <p:cNvPr id="4"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0"/>
            <a:ext cx="548126" cy="1412776"/>
          </a:xfrm>
          <a:prstGeom prst="rect">
            <a:avLst/>
          </a:prstGeom>
          <a:noFill/>
        </p:spPr>
      </p:pic>
      <p:pic>
        <p:nvPicPr>
          <p:cNvPr id="5"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1412776"/>
            <a:ext cx="548126" cy="1412776"/>
          </a:xfrm>
          <a:prstGeom prst="rect">
            <a:avLst/>
          </a:prstGeom>
          <a:noFill/>
        </p:spPr>
      </p:pic>
      <p:pic>
        <p:nvPicPr>
          <p:cNvPr id="6"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2780928"/>
            <a:ext cx="548126" cy="1412776"/>
          </a:xfrm>
          <a:prstGeom prst="rect">
            <a:avLst/>
          </a:prstGeom>
          <a:noFill/>
        </p:spPr>
      </p:pic>
      <p:pic>
        <p:nvPicPr>
          <p:cNvPr id="7"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4077072"/>
            <a:ext cx="548126" cy="1412776"/>
          </a:xfrm>
          <a:prstGeom prst="rect">
            <a:avLst/>
          </a:prstGeom>
          <a:noFill/>
        </p:spPr>
      </p:pic>
      <p:pic>
        <p:nvPicPr>
          <p:cNvPr id="8"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5445224"/>
            <a:ext cx="548126" cy="1412776"/>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457200" y="476672"/>
            <a:ext cx="7643192" cy="5649491"/>
          </a:xfrm>
        </p:spPr>
        <p:style>
          <a:lnRef idx="0">
            <a:scrgbClr r="0" g="0" b="0"/>
          </a:lnRef>
          <a:fillRef idx="1001">
            <a:schemeClr val="lt2"/>
          </a:fillRef>
          <a:effectRef idx="0">
            <a:scrgbClr r="0" g="0" b="0"/>
          </a:effectRef>
          <a:fontRef idx="major"/>
        </p:style>
        <p:txBody>
          <a:bodyPr>
            <a:noAutofit/>
          </a:bodyPr>
          <a:lstStyle/>
          <a:p>
            <a:pPr marL="0" algn="just">
              <a:spcBef>
                <a:spcPts val="0"/>
              </a:spcBef>
              <a:buNone/>
            </a:pPr>
            <a:r>
              <a:rPr lang="es-CL" sz="2000" b="1" i="1" dirty="0" smtClean="0"/>
              <a:t>Artículo 23</a:t>
            </a:r>
          </a:p>
          <a:p>
            <a:pPr marL="0" algn="just">
              <a:spcBef>
                <a:spcPts val="0"/>
              </a:spcBef>
              <a:buNone/>
            </a:pPr>
            <a:r>
              <a:rPr lang="es-ES" sz="2000" b="1" dirty="0" smtClean="0"/>
              <a:t>Los pueblos indígenas tienen derecho a determinar y a elaborar prioridades y estrategias para el ejercicio de su derecho al desarrollo. En particular, los pueblos indígenas </a:t>
            </a:r>
            <a:r>
              <a:rPr lang="es-ES" sz="2000" b="1" dirty="0" smtClean="0">
                <a:solidFill>
                  <a:srgbClr val="C00000"/>
                </a:solidFill>
              </a:rPr>
              <a:t>tienen derecho a participar activamente en la elaboración y determinación de los programas de salud</a:t>
            </a:r>
            <a:r>
              <a:rPr lang="es-ES" sz="2000" b="1" dirty="0" smtClean="0"/>
              <a:t>, vivienda y demás programas económicos y sociales que les conciernan y, en lo posible, a administrar esos programas </a:t>
            </a:r>
            <a:r>
              <a:rPr lang="es-CL" sz="2000" b="1" dirty="0" smtClean="0"/>
              <a:t>mediante sus propias instituciones.</a:t>
            </a:r>
          </a:p>
          <a:p>
            <a:pPr marL="0" algn="just">
              <a:spcBef>
                <a:spcPts val="0"/>
              </a:spcBef>
              <a:buNone/>
            </a:pPr>
            <a:endParaRPr lang="es-CL" sz="2000" b="1" dirty="0" smtClean="0"/>
          </a:p>
          <a:p>
            <a:pPr marL="0" algn="just">
              <a:spcBef>
                <a:spcPts val="0"/>
              </a:spcBef>
              <a:buNone/>
            </a:pPr>
            <a:r>
              <a:rPr lang="es-CL" sz="2000" b="1" i="1" dirty="0" smtClean="0"/>
              <a:t>Artículo 24</a:t>
            </a:r>
          </a:p>
          <a:p>
            <a:pPr marL="0" algn="just">
              <a:spcBef>
                <a:spcPts val="0"/>
              </a:spcBef>
              <a:buNone/>
            </a:pPr>
            <a:r>
              <a:rPr lang="es-ES" sz="2000" b="1" dirty="0" smtClean="0"/>
              <a:t>Los pueblos indígenas </a:t>
            </a:r>
            <a:r>
              <a:rPr lang="es-ES" sz="2000" b="1" dirty="0" smtClean="0">
                <a:solidFill>
                  <a:srgbClr val="C00000"/>
                </a:solidFill>
              </a:rPr>
              <a:t>tienen derecho a sus propias medicinas tradicionales y a mantener sus prácticas de salud, incluida la conservación de sus plantas, animales y minerales </a:t>
            </a:r>
            <a:r>
              <a:rPr lang="es-ES" sz="2000" b="1" dirty="0" smtClean="0"/>
              <a:t>de interés vital desde el punto de vista médico. Las </a:t>
            </a:r>
            <a:r>
              <a:rPr lang="es-ES" sz="2000" b="1" dirty="0" err="1" smtClean="0"/>
              <a:t>personasindígenas</a:t>
            </a:r>
            <a:r>
              <a:rPr lang="es-ES" sz="2000" b="1" dirty="0" smtClean="0"/>
              <a:t> también tienen derecho de acceso, sin discriminación </a:t>
            </a:r>
            <a:r>
              <a:rPr lang="es-ES" sz="2000" b="1" dirty="0" err="1" smtClean="0"/>
              <a:t>alguna,a</a:t>
            </a:r>
            <a:r>
              <a:rPr lang="es-ES" sz="2000" b="1" dirty="0" smtClean="0"/>
              <a:t> todos los servicios sociales y de salud. Las personas indígenas tienen derecho a disfrutar por igual del nivel más alto posible de salud física y mental. Los Estados tomarán las medidas que sean necesarias para lograr progresivamente la plena realización de este derecho.</a:t>
            </a:r>
            <a:endParaRPr lang="es-CL" sz="2000" b="1" dirty="0"/>
          </a:p>
        </p:txBody>
      </p:sp>
      <p:pic>
        <p:nvPicPr>
          <p:cNvPr id="4"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0"/>
            <a:ext cx="548126" cy="1412776"/>
          </a:xfrm>
          <a:prstGeom prst="rect">
            <a:avLst/>
          </a:prstGeom>
          <a:noFill/>
        </p:spPr>
      </p:pic>
      <p:pic>
        <p:nvPicPr>
          <p:cNvPr id="6"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1268760"/>
            <a:ext cx="548126" cy="1412776"/>
          </a:xfrm>
          <a:prstGeom prst="rect">
            <a:avLst/>
          </a:prstGeom>
          <a:noFill/>
        </p:spPr>
      </p:pic>
      <p:pic>
        <p:nvPicPr>
          <p:cNvPr id="7"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2636912"/>
            <a:ext cx="548126" cy="1412776"/>
          </a:xfrm>
          <a:prstGeom prst="rect">
            <a:avLst/>
          </a:prstGeom>
          <a:noFill/>
        </p:spPr>
      </p:pic>
      <p:pic>
        <p:nvPicPr>
          <p:cNvPr id="8"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4077072"/>
            <a:ext cx="548126" cy="1412776"/>
          </a:xfrm>
          <a:prstGeom prst="rect">
            <a:avLst/>
          </a:prstGeom>
          <a:noFill/>
        </p:spPr>
      </p:pic>
      <p:pic>
        <p:nvPicPr>
          <p:cNvPr id="9"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5445224"/>
            <a:ext cx="548126" cy="1412776"/>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es-CL" sz="3200" dirty="0" smtClean="0">
                <a:solidFill>
                  <a:srgbClr val="C00000"/>
                </a:solidFill>
              </a:rPr>
              <a:t>Cuestionamiento al Modelo hegemónico </a:t>
            </a:r>
            <a:r>
              <a:rPr lang="es-CL" sz="3200" dirty="0" smtClean="0">
                <a:solidFill>
                  <a:srgbClr val="C00000"/>
                </a:solidFill>
              </a:rPr>
              <a:t>de salud/enfermedad/atención</a:t>
            </a:r>
            <a:br>
              <a:rPr lang="es-CL" sz="3200" dirty="0" smtClean="0">
                <a:solidFill>
                  <a:srgbClr val="C00000"/>
                </a:solidFill>
              </a:rPr>
            </a:br>
            <a:r>
              <a:rPr lang="es-CL" sz="3200" dirty="0" smtClean="0">
                <a:solidFill>
                  <a:srgbClr val="C00000"/>
                </a:solidFill>
              </a:rPr>
              <a:t>a Nivel Latinoamericano</a:t>
            </a:r>
            <a:endParaRPr lang="es-CL" sz="3200" dirty="0">
              <a:solidFill>
                <a:srgbClr val="C00000"/>
              </a:solidFill>
            </a:endParaRPr>
          </a:p>
        </p:txBody>
      </p:sp>
      <p:sp>
        <p:nvSpPr>
          <p:cNvPr id="3" name="Espaço Reservado para Conteúdo 2"/>
          <p:cNvSpPr>
            <a:spLocks noGrp="1"/>
          </p:cNvSpPr>
          <p:nvPr>
            <p:ph idx="1"/>
          </p:nvPr>
        </p:nvSpPr>
        <p:spPr>
          <a:xfrm>
            <a:off x="457200" y="1600200"/>
            <a:ext cx="8003232" cy="4525963"/>
          </a:xfrm>
        </p:spPr>
        <p:txBody>
          <a:bodyPr>
            <a:normAutofit fontScale="85000" lnSpcReduction="20000"/>
          </a:bodyPr>
          <a:lstStyle/>
          <a:p>
            <a:r>
              <a:rPr lang="es-CL" sz="2400" b="1" dirty="0" smtClean="0"/>
              <a:t> Desarrollos de disciplinas sociales; Antropología médica y </a:t>
            </a:r>
            <a:r>
              <a:rPr lang="es-CL" sz="2400" b="1" dirty="0" smtClean="0"/>
              <a:t>sociología médica. </a:t>
            </a:r>
            <a:r>
              <a:rPr lang="es-CL" sz="2400" b="1" dirty="0" smtClean="0"/>
              <a:t>Desde los años 1920 en adelante.</a:t>
            </a:r>
          </a:p>
          <a:p>
            <a:r>
              <a:rPr lang="es-CL" sz="2400" b="1" dirty="0" smtClean="0"/>
              <a:t>Los sistemas médicos “nativos” tienen racionalidad, estrategias terapéuticas con “eficacia </a:t>
            </a:r>
            <a:r>
              <a:rPr lang="es-CL" sz="2400" b="1" dirty="0" err="1" smtClean="0"/>
              <a:t>simbolica</a:t>
            </a:r>
            <a:r>
              <a:rPr lang="es-CL" sz="2400" b="1" dirty="0" smtClean="0"/>
              <a:t>”, no obstante la </a:t>
            </a:r>
            <a:r>
              <a:rPr lang="es-CL" sz="2400" b="1" dirty="0" err="1" smtClean="0"/>
              <a:t>médicina</a:t>
            </a:r>
            <a:r>
              <a:rPr lang="es-CL" sz="2400" b="1" dirty="0" smtClean="0"/>
              <a:t> científica continua siendo </a:t>
            </a:r>
            <a:r>
              <a:rPr lang="es-CL" sz="2400" b="1" i="1" dirty="0" smtClean="0"/>
              <a:t>la medicina. 1940-1960</a:t>
            </a:r>
          </a:p>
          <a:p>
            <a:r>
              <a:rPr lang="es-CL" sz="2400" b="1" dirty="0" smtClean="0"/>
              <a:t>Años 1970 en adelante, se ira evidenciando a nivel disciplinario, cada vez con mayores argumentos la dominación que entraña el modelo de salud hegemónico.</a:t>
            </a:r>
            <a:endParaRPr lang="es-CL" sz="2400" b="1" dirty="0" smtClean="0"/>
          </a:p>
          <a:p>
            <a:endParaRPr lang="es-CL" sz="2400" b="1" dirty="0" smtClean="0"/>
          </a:p>
          <a:p>
            <a:r>
              <a:rPr lang="es-CL" sz="2400" b="1" dirty="0" smtClean="0"/>
              <a:t>Modelo </a:t>
            </a:r>
            <a:r>
              <a:rPr lang="es-CL" sz="2400" b="1" dirty="0" err="1" smtClean="0"/>
              <a:t>hegemonico</a:t>
            </a:r>
            <a:r>
              <a:rPr lang="es-CL" sz="2400" b="1" dirty="0" smtClean="0"/>
              <a:t>; </a:t>
            </a:r>
            <a:r>
              <a:rPr lang="es-CL" sz="2400" b="1" dirty="0" err="1" smtClean="0"/>
              <a:t>biologicista</a:t>
            </a:r>
            <a:r>
              <a:rPr lang="es-CL" sz="2400" b="1" dirty="0" smtClean="0"/>
              <a:t>, individualista, </a:t>
            </a:r>
            <a:r>
              <a:rPr lang="es-CL" sz="2400" b="1" dirty="0" err="1" smtClean="0"/>
              <a:t>ahistoricidad</a:t>
            </a:r>
            <a:r>
              <a:rPr lang="es-CL" sz="2400" b="1" dirty="0" smtClean="0"/>
              <a:t>, </a:t>
            </a:r>
            <a:r>
              <a:rPr lang="es-CL" sz="2400" b="1" dirty="0" err="1" smtClean="0"/>
              <a:t>asocialidad,etc</a:t>
            </a:r>
            <a:r>
              <a:rPr lang="es-CL" sz="2400" b="1" dirty="0" smtClean="0"/>
              <a:t>.</a:t>
            </a:r>
            <a:endParaRPr lang="es-CL" sz="2400" b="1" dirty="0" smtClean="0"/>
          </a:p>
          <a:p>
            <a:r>
              <a:rPr lang="es-CL" sz="2400" b="1" dirty="0" smtClean="0"/>
              <a:t>La </a:t>
            </a:r>
            <a:r>
              <a:rPr lang="es-CL" sz="2400" b="1" dirty="0" smtClean="0"/>
              <a:t>enfermedad y la cura son procesos que no pueden ser explicados en si mismos, dependen de factores sociales, económicos e ideológicos.</a:t>
            </a:r>
          </a:p>
          <a:p>
            <a:r>
              <a:rPr lang="es-CL" sz="2400" b="1" dirty="0" smtClean="0">
                <a:solidFill>
                  <a:srgbClr val="7030A0"/>
                </a:solidFill>
              </a:rPr>
              <a:t>Hoy en día permite hablar de modelos y sistemas médicos, epidemiologia sociocultural. </a:t>
            </a:r>
            <a:endParaRPr lang="es-CL" sz="2400" b="1" dirty="0">
              <a:solidFill>
                <a:srgbClr val="7030A0"/>
              </a:solidFill>
            </a:endParaRPr>
          </a:p>
        </p:txBody>
      </p:sp>
      <p:pic>
        <p:nvPicPr>
          <p:cNvPr id="4"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0"/>
            <a:ext cx="548126" cy="1412776"/>
          </a:xfrm>
          <a:prstGeom prst="rect">
            <a:avLst/>
          </a:prstGeom>
          <a:noFill/>
        </p:spPr>
      </p:pic>
      <p:pic>
        <p:nvPicPr>
          <p:cNvPr id="25"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1340768"/>
            <a:ext cx="548126" cy="1412776"/>
          </a:xfrm>
          <a:prstGeom prst="rect">
            <a:avLst/>
          </a:prstGeom>
          <a:noFill/>
        </p:spPr>
      </p:pic>
      <p:pic>
        <p:nvPicPr>
          <p:cNvPr id="26"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2708920"/>
            <a:ext cx="548126" cy="1412776"/>
          </a:xfrm>
          <a:prstGeom prst="rect">
            <a:avLst/>
          </a:prstGeom>
          <a:noFill/>
        </p:spPr>
      </p:pic>
      <p:pic>
        <p:nvPicPr>
          <p:cNvPr id="27"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4077072"/>
            <a:ext cx="548126" cy="1412776"/>
          </a:xfrm>
          <a:prstGeom prst="rect">
            <a:avLst/>
          </a:prstGeom>
          <a:noFill/>
        </p:spPr>
      </p:pic>
      <p:pic>
        <p:nvPicPr>
          <p:cNvPr id="28"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5445224"/>
            <a:ext cx="548126" cy="1412776"/>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7544" y="2492896"/>
            <a:ext cx="7704856" cy="1143000"/>
          </a:xfrm>
        </p:spPr>
        <p:txBody>
          <a:bodyPr>
            <a:normAutofit/>
          </a:bodyPr>
          <a:lstStyle/>
          <a:p>
            <a:r>
              <a:rPr lang="es-CL" dirty="0" smtClean="0"/>
              <a:t>Contexto Nacional</a:t>
            </a:r>
            <a:endParaRPr lang="es-CL" dirty="0"/>
          </a:p>
        </p:txBody>
      </p:sp>
      <p:pic>
        <p:nvPicPr>
          <p:cNvPr id="4"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0"/>
            <a:ext cx="548126" cy="1412776"/>
          </a:xfrm>
          <a:prstGeom prst="rect">
            <a:avLst/>
          </a:prstGeom>
          <a:noFill/>
        </p:spPr>
      </p:pic>
      <p:pic>
        <p:nvPicPr>
          <p:cNvPr id="5"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1340768"/>
            <a:ext cx="548126" cy="1412776"/>
          </a:xfrm>
          <a:prstGeom prst="rect">
            <a:avLst/>
          </a:prstGeom>
          <a:noFill/>
        </p:spPr>
      </p:pic>
      <p:pic>
        <p:nvPicPr>
          <p:cNvPr id="6"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2708920"/>
            <a:ext cx="548126" cy="1412776"/>
          </a:xfrm>
          <a:prstGeom prst="rect">
            <a:avLst/>
          </a:prstGeom>
          <a:noFill/>
        </p:spPr>
      </p:pic>
      <p:pic>
        <p:nvPicPr>
          <p:cNvPr id="7"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4077072"/>
            <a:ext cx="548126" cy="1412776"/>
          </a:xfrm>
          <a:prstGeom prst="rect">
            <a:avLst/>
          </a:prstGeom>
          <a:noFill/>
        </p:spPr>
      </p:pic>
      <p:pic>
        <p:nvPicPr>
          <p:cNvPr id="8"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5445224"/>
            <a:ext cx="548126" cy="1412776"/>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5536" y="260648"/>
            <a:ext cx="7632848" cy="1143000"/>
          </a:xfrm>
        </p:spPr>
        <p:txBody>
          <a:bodyPr>
            <a:normAutofit fontScale="90000"/>
          </a:bodyPr>
          <a:lstStyle/>
          <a:p>
            <a:r>
              <a:rPr lang="es-CL" dirty="0" smtClean="0">
                <a:solidFill>
                  <a:srgbClr val="C00000"/>
                </a:solidFill>
              </a:rPr>
              <a:t>Predominancia de un Sistema de salud hegemónico </a:t>
            </a:r>
            <a:endParaRPr lang="es-CL" dirty="0">
              <a:solidFill>
                <a:srgbClr val="C00000"/>
              </a:solidFill>
            </a:endParaRPr>
          </a:p>
        </p:txBody>
      </p:sp>
      <p:sp>
        <p:nvSpPr>
          <p:cNvPr id="3" name="Espaço Reservado para Conteúdo 2"/>
          <p:cNvSpPr>
            <a:spLocks noGrp="1"/>
          </p:cNvSpPr>
          <p:nvPr>
            <p:ph idx="1"/>
          </p:nvPr>
        </p:nvSpPr>
        <p:spPr>
          <a:xfrm>
            <a:off x="457200" y="1600200"/>
            <a:ext cx="7211144" cy="4525963"/>
          </a:xfrm>
        </p:spPr>
        <p:txBody>
          <a:bodyPr>
            <a:normAutofit fontScale="92500"/>
          </a:bodyPr>
          <a:lstStyle/>
          <a:p>
            <a:r>
              <a:rPr lang="es-ES" dirty="0" smtClean="0"/>
              <a:t>Relega a la informalidad e ilegalidad las practicas y agentes médicos tradicionales.</a:t>
            </a:r>
          </a:p>
          <a:p>
            <a:r>
              <a:rPr lang="es-ES" dirty="0" smtClean="0"/>
              <a:t>Estaciones médico-rurales, centros de salud de baja complejidad y misiones religiosas que controlaban en tanto hábitos de higiene, orden y moral a las </a:t>
            </a:r>
            <a:r>
              <a:rPr lang="es-CL" dirty="0" smtClean="0"/>
              <a:t>familias mapuche.</a:t>
            </a:r>
          </a:p>
          <a:p>
            <a:r>
              <a:rPr lang="es-CL" dirty="0" smtClean="0"/>
              <a:t>Control de natalidad, década de 1960.</a:t>
            </a:r>
          </a:p>
          <a:p>
            <a:r>
              <a:rPr lang="es-CL" dirty="0" smtClean="0"/>
              <a:t>Co-existencia de sistemas médicos. </a:t>
            </a:r>
          </a:p>
          <a:p>
            <a:endParaRPr lang="es-CL" dirty="0"/>
          </a:p>
        </p:txBody>
      </p:sp>
      <p:pic>
        <p:nvPicPr>
          <p:cNvPr id="6"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0"/>
            <a:ext cx="548126" cy="1412776"/>
          </a:xfrm>
          <a:prstGeom prst="rect">
            <a:avLst/>
          </a:prstGeom>
          <a:noFill/>
        </p:spPr>
      </p:pic>
      <p:pic>
        <p:nvPicPr>
          <p:cNvPr id="8"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1340768"/>
            <a:ext cx="548126" cy="1412776"/>
          </a:xfrm>
          <a:prstGeom prst="rect">
            <a:avLst/>
          </a:prstGeom>
          <a:noFill/>
        </p:spPr>
      </p:pic>
      <p:pic>
        <p:nvPicPr>
          <p:cNvPr id="9"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2708920"/>
            <a:ext cx="548126" cy="1412776"/>
          </a:xfrm>
          <a:prstGeom prst="rect">
            <a:avLst/>
          </a:prstGeom>
          <a:noFill/>
        </p:spPr>
      </p:pic>
      <p:pic>
        <p:nvPicPr>
          <p:cNvPr id="10"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4077072"/>
            <a:ext cx="548126" cy="1412776"/>
          </a:xfrm>
          <a:prstGeom prst="rect">
            <a:avLst/>
          </a:prstGeom>
          <a:noFill/>
        </p:spPr>
      </p:pic>
      <p:pic>
        <p:nvPicPr>
          <p:cNvPr id="11"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5445224"/>
            <a:ext cx="548126" cy="1412776"/>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7931224" cy="1143000"/>
          </a:xfrm>
        </p:spPr>
        <p:txBody>
          <a:bodyPr>
            <a:normAutofit fontScale="90000"/>
          </a:bodyPr>
          <a:lstStyle/>
          <a:p>
            <a:r>
              <a:rPr lang="es-CL" b="1" dirty="0" smtClean="0">
                <a:solidFill>
                  <a:srgbClr val="C00000"/>
                </a:solidFill>
              </a:rPr>
              <a:t/>
            </a:r>
            <a:br>
              <a:rPr lang="es-CL" b="1" dirty="0" smtClean="0">
                <a:solidFill>
                  <a:srgbClr val="C00000"/>
                </a:solidFill>
              </a:rPr>
            </a:br>
            <a:r>
              <a:rPr lang="es-CL" b="1" dirty="0" smtClean="0">
                <a:solidFill>
                  <a:srgbClr val="C00000"/>
                </a:solidFill>
              </a:rPr>
              <a:t>Política de salud Y Pueblos indígenas</a:t>
            </a:r>
            <a:endParaRPr lang="es-CL" b="1" dirty="0">
              <a:solidFill>
                <a:srgbClr val="C00000"/>
              </a:solidFill>
            </a:endParaRPr>
          </a:p>
        </p:txBody>
      </p:sp>
      <p:sp>
        <p:nvSpPr>
          <p:cNvPr id="3" name="Espaço Reservado para Conteúdo 2"/>
          <p:cNvSpPr>
            <a:spLocks noGrp="1"/>
          </p:cNvSpPr>
          <p:nvPr>
            <p:ph idx="1"/>
          </p:nvPr>
        </p:nvSpPr>
        <p:spPr>
          <a:xfrm>
            <a:off x="457200" y="1600200"/>
            <a:ext cx="7715200" cy="4525963"/>
          </a:xfrm>
        </p:spPr>
        <p:txBody>
          <a:bodyPr>
            <a:normAutofit fontScale="77500" lnSpcReduction="20000"/>
          </a:bodyPr>
          <a:lstStyle/>
          <a:p>
            <a:pPr algn="just">
              <a:lnSpc>
                <a:spcPct val="170000"/>
              </a:lnSpc>
              <a:buFontTx/>
              <a:buChar char="-"/>
            </a:pPr>
            <a:r>
              <a:rPr lang="es-CL" sz="3600" b="1" i="1" dirty="0" smtClean="0">
                <a:solidFill>
                  <a:srgbClr val="002060"/>
                </a:solidFill>
                <a:latin typeface="Calibri" pitchFamily="34" charset="0"/>
              </a:rPr>
              <a:t>“Contribuir al </a:t>
            </a:r>
            <a:r>
              <a:rPr lang="es-CL" sz="3600" b="1" i="1" u="sng" dirty="0" smtClean="0">
                <a:solidFill>
                  <a:srgbClr val="002060"/>
                </a:solidFill>
                <a:latin typeface="Calibri" pitchFamily="34" charset="0"/>
              </a:rPr>
              <a:t>mejoramiento de la situación de salud de los pueblos originarios, a través del desarrollo progresivo de un modelo de salud con enfoque intercultural que involucre su activa participación en la construcción, ejecución control y evaluación del proceso</a:t>
            </a:r>
            <a:r>
              <a:rPr lang="es-CL" sz="3600" b="1" i="1" dirty="0" smtClean="0">
                <a:solidFill>
                  <a:srgbClr val="002060"/>
                </a:solidFill>
                <a:latin typeface="Calibri" pitchFamily="34" charset="0"/>
              </a:rPr>
              <a:t>.”</a:t>
            </a:r>
          </a:p>
          <a:p>
            <a:pPr>
              <a:lnSpc>
                <a:spcPct val="170000"/>
              </a:lnSpc>
              <a:buFontTx/>
              <a:buChar char="-"/>
            </a:pPr>
            <a:endParaRPr lang="es-CL" sz="3600" dirty="0" smtClean="0">
              <a:latin typeface="Calibri" pitchFamily="34" charset="0"/>
            </a:endParaRPr>
          </a:p>
          <a:p>
            <a:pPr>
              <a:buFontTx/>
              <a:buChar char="-"/>
            </a:pPr>
            <a:endParaRPr lang="es-CL" dirty="0" smtClean="0"/>
          </a:p>
        </p:txBody>
      </p:sp>
      <p:pic>
        <p:nvPicPr>
          <p:cNvPr id="4"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0"/>
            <a:ext cx="548126" cy="1412776"/>
          </a:xfrm>
          <a:prstGeom prst="rect">
            <a:avLst/>
          </a:prstGeom>
          <a:noFill/>
        </p:spPr>
      </p:pic>
      <p:pic>
        <p:nvPicPr>
          <p:cNvPr id="6"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1340768"/>
            <a:ext cx="548126" cy="1412776"/>
          </a:xfrm>
          <a:prstGeom prst="rect">
            <a:avLst/>
          </a:prstGeom>
          <a:noFill/>
        </p:spPr>
      </p:pic>
      <p:pic>
        <p:nvPicPr>
          <p:cNvPr id="7"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2708920"/>
            <a:ext cx="548126" cy="1412776"/>
          </a:xfrm>
          <a:prstGeom prst="rect">
            <a:avLst/>
          </a:prstGeom>
          <a:noFill/>
        </p:spPr>
      </p:pic>
      <p:pic>
        <p:nvPicPr>
          <p:cNvPr id="8"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4077072"/>
            <a:ext cx="548126" cy="1412776"/>
          </a:xfrm>
          <a:prstGeom prst="rect">
            <a:avLst/>
          </a:prstGeom>
          <a:noFill/>
        </p:spPr>
      </p:pic>
      <p:pic>
        <p:nvPicPr>
          <p:cNvPr id="9"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5445224"/>
            <a:ext cx="548126" cy="1412776"/>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7544" y="0"/>
            <a:ext cx="7211144" cy="1143000"/>
          </a:xfrm>
        </p:spPr>
        <p:txBody>
          <a:bodyPr>
            <a:normAutofit fontScale="90000"/>
          </a:bodyPr>
          <a:lstStyle/>
          <a:p>
            <a:r>
              <a:rPr lang="es-CL" dirty="0" smtClean="0">
                <a:solidFill>
                  <a:srgbClr val="C00000"/>
                </a:solidFill>
              </a:rPr>
              <a:t/>
            </a:r>
            <a:br>
              <a:rPr lang="es-CL" dirty="0" smtClean="0">
                <a:solidFill>
                  <a:srgbClr val="C00000"/>
                </a:solidFill>
              </a:rPr>
            </a:br>
            <a:r>
              <a:rPr lang="es-CL" dirty="0" smtClean="0">
                <a:solidFill>
                  <a:srgbClr val="C00000"/>
                </a:solidFill>
              </a:rPr>
              <a:t>Principales Normativas en el Contexto Nacional</a:t>
            </a:r>
            <a:br>
              <a:rPr lang="es-CL" dirty="0" smtClean="0">
                <a:solidFill>
                  <a:srgbClr val="C00000"/>
                </a:solidFill>
              </a:rPr>
            </a:br>
            <a:endParaRPr lang="es-CL" dirty="0">
              <a:solidFill>
                <a:srgbClr val="C00000"/>
              </a:solidFill>
            </a:endParaRPr>
          </a:p>
        </p:txBody>
      </p:sp>
      <p:sp>
        <p:nvSpPr>
          <p:cNvPr id="3" name="Espaço Reservado para Conteúdo 2"/>
          <p:cNvSpPr>
            <a:spLocks noGrp="1"/>
          </p:cNvSpPr>
          <p:nvPr>
            <p:ph idx="1"/>
          </p:nvPr>
        </p:nvSpPr>
        <p:spPr>
          <a:xfrm>
            <a:off x="0" y="1196752"/>
            <a:ext cx="8229600" cy="4958011"/>
          </a:xfrm>
        </p:spPr>
        <p:txBody>
          <a:bodyPr>
            <a:normAutofit fontScale="70000" lnSpcReduction="20000"/>
          </a:bodyPr>
          <a:lstStyle/>
          <a:p>
            <a:r>
              <a:rPr lang="es-CL" b="1" u="sng" dirty="0" smtClean="0"/>
              <a:t>Reglamento Orgánico MINSAL</a:t>
            </a:r>
          </a:p>
          <a:p>
            <a:pPr algn="just">
              <a:buNone/>
            </a:pPr>
            <a:r>
              <a:rPr lang="es-ES" dirty="0" smtClean="0"/>
              <a:t>	Artículo 21.- Es función del Ministerio de Salud </a:t>
            </a:r>
            <a:r>
              <a:rPr lang="es-CL" dirty="0" smtClean="0"/>
              <a:t>formular políticas que permitan incorporar un enfoque de </a:t>
            </a:r>
            <a:r>
              <a:rPr lang="es-ES" dirty="0" smtClean="0"/>
              <a:t>salud intercultural en los programas de salud, permitiendo y     favoreciendo la colaboración y complementariedad entre la atención de salud que otorga el Sistema y la que provee la medicina indígena, que permita a las personas, en aquellas comunas con alta concentración indígena, obtener resolución integral y oportuna de sus necesidades de salud </a:t>
            </a:r>
            <a:r>
              <a:rPr lang="es-CL" dirty="0" smtClean="0"/>
              <a:t>en su contexto cultural.</a:t>
            </a:r>
          </a:p>
          <a:p>
            <a:r>
              <a:rPr lang="es-CL" b="1" u="sng" dirty="0" smtClean="0"/>
              <a:t>Reglamento de las SEREMIS</a:t>
            </a:r>
            <a:r>
              <a:rPr lang="es-CL" u="sng" dirty="0" smtClean="0"/>
              <a:t>, </a:t>
            </a:r>
            <a:r>
              <a:rPr lang="es-ES" b="1" i="1" u="sng" dirty="0" smtClean="0"/>
              <a:t>Ley de Autoridad Sanitaria 19.937</a:t>
            </a:r>
            <a:endParaRPr lang="es-ES" b="1" u="sng" dirty="0" smtClean="0"/>
          </a:p>
          <a:p>
            <a:pPr algn="just">
              <a:buNone/>
            </a:pPr>
            <a:r>
              <a:rPr lang="es-ES" b="1" dirty="0" smtClean="0"/>
              <a:t>	 </a:t>
            </a:r>
            <a:r>
              <a:rPr lang="es-ES" sz="3400" dirty="0" smtClean="0"/>
              <a:t>Art. 16.-Formular políticas que permitan incorporar un enfoque de salud intercultural en los programas de salud en aquellas comunas con alta concentración indígena. </a:t>
            </a:r>
          </a:p>
          <a:p>
            <a:pPr algn="just">
              <a:buNone/>
            </a:pPr>
            <a:endParaRPr lang="es-CL" sz="3400" dirty="0" smtClean="0"/>
          </a:p>
          <a:p>
            <a:endParaRPr lang="es-CL" sz="2000" dirty="0" smtClean="0"/>
          </a:p>
          <a:p>
            <a:r>
              <a:rPr lang="es-CL" sz="2000" dirty="0" smtClean="0"/>
              <a:t>-</a:t>
            </a:r>
          </a:p>
          <a:p>
            <a:r>
              <a:rPr lang="es-CL" sz="2000" dirty="0" smtClean="0"/>
              <a:t>-</a:t>
            </a:r>
            <a:endParaRPr lang="es-CL" sz="2000" dirty="0"/>
          </a:p>
        </p:txBody>
      </p:sp>
      <p:pic>
        <p:nvPicPr>
          <p:cNvPr id="4"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0"/>
            <a:ext cx="548126" cy="1412776"/>
          </a:xfrm>
          <a:prstGeom prst="rect">
            <a:avLst/>
          </a:prstGeom>
          <a:noFill/>
        </p:spPr>
      </p:pic>
      <p:pic>
        <p:nvPicPr>
          <p:cNvPr id="6"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1340768"/>
            <a:ext cx="548126" cy="1412776"/>
          </a:xfrm>
          <a:prstGeom prst="rect">
            <a:avLst/>
          </a:prstGeom>
          <a:noFill/>
        </p:spPr>
      </p:pic>
      <p:pic>
        <p:nvPicPr>
          <p:cNvPr id="7"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2708920"/>
            <a:ext cx="548126" cy="1412776"/>
          </a:xfrm>
          <a:prstGeom prst="rect">
            <a:avLst/>
          </a:prstGeom>
          <a:noFill/>
        </p:spPr>
      </p:pic>
      <p:pic>
        <p:nvPicPr>
          <p:cNvPr id="8"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4077072"/>
            <a:ext cx="548126" cy="1412776"/>
          </a:xfrm>
          <a:prstGeom prst="rect">
            <a:avLst/>
          </a:prstGeom>
          <a:noFill/>
        </p:spPr>
      </p:pic>
      <p:pic>
        <p:nvPicPr>
          <p:cNvPr id="9"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5445224"/>
            <a:ext cx="548126" cy="1412776"/>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179512" y="1124744"/>
            <a:ext cx="8064896" cy="5001419"/>
          </a:xfrm>
        </p:spPr>
        <p:txBody>
          <a:bodyPr>
            <a:normAutofit/>
          </a:bodyPr>
          <a:lstStyle/>
          <a:p>
            <a:r>
              <a:rPr lang="es-ES" sz="2800" b="1" u="sng" dirty="0" smtClean="0"/>
              <a:t>Reglamento orgánico de los Servicios de salud</a:t>
            </a:r>
          </a:p>
          <a:p>
            <a:pPr>
              <a:buNone/>
            </a:pPr>
            <a:endParaRPr lang="es-CL" b="1" dirty="0" smtClean="0">
              <a:solidFill>
                <a:srgbClr val="C00000"/>
              </a:solidFill>
            </a:endParaRPr>
          </a:p>
          <a:p>
            <a:pPr>
              <a:buNone/>
            </a:pPr>
            <a:r>
              <a:rPr lang="es-CL" sz="2400" dirty="0" smtClean="0"/>
              <a:t>Art. 8.Parrafo </a:t>
            </a:r>
            <a:r>
              <a:rPr lang="es-CL" sz="2400" dirty="0" err="1" smtClean="0"/>
              <a:t>I.Letra</a:t>
            </a:r>
            <a:r>
              <a:rPr lang="es-CL" sz="2400" dirty="0" smtClean="0"/>
              <a:t> e);</a:t>
            </a:r>
          </a:p>
          <a:p>
            <a:pPr algn="just">
              <a:buNone/>
            </a:pPr>
            <a:r>
              <a:rPr lang="es-ES" sz="2400" dirty="0" smtClean="0"/>
              <a:t>	En aquellos Servicios de Salud con alta concentración indígena y de acuerdo a las normas e instrucciones del Ministerio de Salud en la materia, el Director del Servicio deberá programar, ejecutar y evaluar en conjunto con los integrantes de la Red y con participación de representantes de las comunidades </a:t>
            </a:r>
            <a:r>
              <a:rPr lang="es-CL" sz="2400" dirty="0" smtClean="0"/>
              <a:t>indígenas, estrategias, planes y actividades que incorporen </a:t>
            </a:r>
            <a:r>
              <a:rPr lang="es-ES" sz="2400" dirty="0" smtClean="0"/>
              <a:t>en el modelo de atención y en los programas de salud el </a:t>
            </a:r>
            <a:r>
              <a:rPr lang="es-CL" sz="2400" dirty="0" smtClean="0"/>
              <a:t>enfoque intercultural en salud.</a:t>
            </a:r>
            <a:endParaRPr lang="es-CL" sz="2400" dirty="0"/>
          </a:p>
        </p:txBody>
      </p:sp>
      <p:pic>
        <p:nvPicPr>
          <p:cNvPr id="4"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0"/>
            <a:ext cx="548126" cy="1412776"/>
          </a:xfrm>
          <a:prstGeom prst="rect">
            <a:avLst/>
          </a:prstGeom>
          <a:noFill/>
        </p:spPr>
      </p:pic>
      <p:pic>
        <p:nvPicPr>
          <p:cNvPr id="6"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1340768"/>
            <a:ext cx="548126" cy="1412776"/>
          </a:xfrm>
          <a:prstGeom prst="rect">
            <a:avLst/>
          </a:prstGeom>
          <a:noFill/>
        </p:spPr>
      </p:pic>
      <p:pic>
        <p:nvPicPr>
          <p:cNvPr id="7"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2708920"/>
            <a:ext cx="548126" cy="1412776"/>
          </a:xfrm>
          <a:prstGeom prst="rect">
            <a:avLst/>
          </a:prstGeom>
          <a:noFill/>
        </p:spPr>
      </p:pic>
      <p:pic>
        <p:nvPicPr>
          <p:cNvPr id="8"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4077072"/>
            <a:ext cx="548126" cy="1412776"/>
          </a:xfrm>
          <a:prstGeom prst="rect">
            <a:avLst/>
          </a:prstGeom>
          <a:noFill/>
        </p:spPr>
      </p:pic>
      <p:pic>
        <p:nvPicPr>
          <p:cNvPr id="9"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5445224"/>
            <a:ext cx="548126" cy="1412776"/>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23528" y="0"/>
            <a:ext cx="8083624" cy="1484784"/>
          </a:xfrm>
        </p:spPr>
        <p:txBody>
          <a:bodyPr>
            <a:normAutofit/>
          </a:bodyPr>
          <a:lstStyle/>
          <a:p>
            <a:pPr>
              <a:buFont typeface="Arial" pitchFamily="34" charset="0"/>
              <a:buChar char="•"/>
            </a:pPr>
            <a:r>
              <a:rPr lang="es-ES" sz="2800" u="sng" dirty="0" smtClean="0"/>
              <a:t> La </a:t>
            </a:r>
            <a:r>
              <a:rPr lang="es-ES" sz="2800" b="1" u="sng" dirty="0" smtClean="0"/>
              <a:t>Norma General Administrativa Nº16 </a:t>
            </a:r>
            <a:br>
              <a:rPr lang="es-ES" sz="2800" b="1" u="sng" dirty="0" smtClean="0"/>
            </a:br>
            <a:r>
              <a:rPr lang="es-ES" sz="2800" b="1" u="sng" dirty="0" smtClean="0"/>
              <a:t>“Interculturalidad en los Servicios de Salud”</a:t>
            </a:r>
            <a:r>
              <a:rPr lang="es-ES" sz="2800" u="sng" dirty="0" smtClean="0"/>
              <a:t>, </a:t>
            </a:r>
            <a:br>
              <a:rPr lang="es-ES" sz="2800" u="sng" dirty="0" smtClean="0"/>
            </a:br>
            <a:r>
              <a:rPr lang="es-ES" sz="2200" dirty="0" smtClean="0"/>
              <a:t>Resolución Exenta No261 de 2006. </a:t>
            </a:r>
            <a:endParaRPr lang="es-CL" sz="2200" dirty="0"/>
          </a:p>
        </p:txBody>
      </p:sp>
      <p:sp>
        <p:nvSpPr>
          <p:cNvPr id="5" name="Retângulo 4"/>
          <p:cNvSpPr/>
          <p:nvPr/>
        </p:nvSpPr>
        <p:spPr>
          <a:xfrm>
            <a:off x="251520" y="1556792"/>
            <a:ext cx="7848872" cy="4708981"/>
          </a:xfrm>
          <a:prstGeom prst="rect">
            <a:avLst/>
          </a:prstGeom>
        </p:spPr>
        <p:txBody>
          <a:bodyPr wrap="square">
            <a:spAutoFit/>
          </a:bodyPr>
          <a:lstStyle/>
          <a:p>
            <a:pPr algn="just"/>
            <a:r>
              <a:rPr lang="es-ES" sz="2000" b="1" u="sng" dirty="0" smtClean="0">
                <a:solidFill>
                  <a:schemeClr val="tx1">
                    <a:lumMod val="75000"/>
                  </a:schemeClr>
                </a:solidFill>
              </a:rPr>
              <a:t>Directrices:</a:t>
            </a:r>
            <a:r>
              <a:rPr lang="es-ES" sz="2000" dirty="0" smtClean="0">
                <a:solidFill>
                  <a:schemeClr val="tx1">
                    <a:lumMod val="75000"/>
                  </a:schemeClr>
                </a:solidFill>
              </a:rPr>
              <a:t> Respeto, reconocimiento y protección de agentes de salud y agentes tradicionales/escuchar opinión de </a:t>
            </a:r>
            <a:r>
              <a:rPr lang="es-ES" sz="2000" dirty="0" err="1" smtClean="0">
                <a:solidFill>
                  <a:schemeClr val="tx1">
                    <a:lumMod val="75000"/>
                  </a:schemeClr>
                </a:solidFill>
              </a:rPr>
              <a:t>org</a:t>
            </a:r>
            <a:r>
              <a:rPr lang="es-ES" sz="2000" dirty="0" smtClean="0">
                <a:solidFill>
                  <a:schemeClr val="tx1">
                    <a:lumMod val="75000"/>
                  </a:schemeClr>
                </a:solidFill>
              </a:rPr>
              <a:t>. Indígenas reconocidas por ley como de agentes de salud/ respeto, protección y promoción de manifestaciones culturales en atención a la promoción de salud de los P.I./En localidades de alta concentración indígena propender a contar con facilitador en establecimiento/Consejos técnicos de SS y establecimientos  deben incorporar Asesor cultural donde existan/ Comités de Ética deben consultar a Asesor cultural en materias complejas/permitir el ingreso a establecimientos de agente espirituales de culturas de P.I. </a:t>
            </a:r>
            <a:r>
              <a:rPr lang="es-ES" sz="2000" b="1" u="sng" dirty="0" smtClean="0">
                <a:solidFill>
                  <a:srgbClr val="C00000"/>
                </a:solidFill>
              </a:rPr>
              <a:t>Los SS que cuenten con población indígena </a:t>
            </a:r>
            <a:r>
              <a:rPr lang="es-CL" sz="2000" b="1" u="sng" dirty="0" smtClean="0">
                <a:solidFill>
                  <a:srgbClr val="C00000"/>
                </a:solidFill>
              </a:rPr>
              <a:t>deberán </a:t>
            </a:r>
            <a:r>
              <a:rPr lang="es-ES" sz="2000" b="1" u="sng" dirty="0" smtClean="0">
                <a:solidFill>
                  <a:srgbClr val="C00000"/>
                </a:solidFill>
              </a:rPr>
              <a:t>programar, ejecutar y evaluar en conjunto con los integrantes de la Red y con participación de representantes indígenas, estrategias, planes y actividades que incorporen en el modelo de atención y en los programas de salud el enfoque intercultural, a requerimiento del Ministerio de Salud, o de la Autoridad Sanitaria Regional</a:t>
            </a:r>
            <a:r>
              <a:rPr lang="es-ES" sz="2000" b="1" dirty="0" smtClean="0">
                <a:solidFill>
                  <a:srgbClr val="C00000"/>
                </a:solidFill>
              </a:rPr>
              <a:t>…,.</a:t>
            </a:r>
          </a:p>
        </p:txBody>
      </p:sp>
      <p:pic>
        <p:nvPicPr>
          <p:cNvPr id="6"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0"/>
            <a:ext cx="548126" cy="1412776"/>
          </a:xfrm>
          <a:prstGeom prst="rect">
            <a:avLst/>
          </a:prstGeom>
          <a:noFill/>
        </p:spPr>
      </p:pic>
      <p:pic>
        <p:nvPicPr>
          <p:cNvPr id="9"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1340768"/>
            <a:ext cx="548126" cy="1412776"/>
          </a:xfrm>
          <a:prstGeom prst="rect">
            <a:avLst/>
          </a:prstGeom>
          <a:noFill/>
        </p:spPr>
      </p:pic>
      <p:pic>
        <p:nvPicPr>
          <p:cNvPr id="10"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2708920"/>
            <a:ext cx="548126" cy="1412776"/>
          </a:xfrm>
          <a:prstGeom prst="rect">
            <a:avLst/>
          </a:prstGeom>
          <a:noFill/>
        </p:spPr>
      </p:pic>
      <p:pic>
        <p:nvPicPr>
          <p:cNvPr id="11"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4077072"/>
            <a:ext cx="548126" cy="1412776"/>
          </a:xfrm>
          <a:prstGeom prst="rect">
            <a:avLst/>
          </a:prstGeom>
          <a:noFill/>
        </p:spPr>
      </p:pic>
      <p:pic>
        <p:nvPicPr>
          <p:cNvPr id="12"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5445224"/>
            <a:ext cx="548126" cy="1412776"/>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CL" dirty="0" smtClean="0">
                <a:solidFill>
                  <a:schemeClr val="accent2">
                    <a:lumMod val="75000"/>
                  </a:schemeClr>
                </a:solidFill>
                <a:effectLst>
                  <a:outerShdw blurRad="38100" dist="38100" dir="2700000" algn="tl">
                    <a:srgbClr val="000000">
                      <a:alpha val="43137"/>
                    </a:srgbClr>
                  </a:outerShdw>
                </a:effectLst>
              </a:rPr>
              <a:t>Antecedentes Históricos</a:t>
            </a:r>
            <a:endParaRPr lang="es-CL" dirty="0">
              <a:solidFill>
                <a:schemeClr val="accent2">
                  <a:lumMod val="75000"/>
                </a:schemeClr>
              </a:solidFill>
              <a:effectLst>
                <a:outerShdw blurRad="38100" dist="38100" dir="2700000" algn="tl">
                  <a:srgbClr val="000000">
                    <a:alpha val="43137"/>
                  </a:srgbClr>
                </a:outerShdw>
              </a:effectLst>
            </a:endParaRPr>
          </a:p>
        </p:txBody>
      </p:sp>
      <p:sp>
        <p:nvSpPr>
          <p:cNvPr id="3" name="Espaço Reservado para Conteúdo 2"/>
          <p:cNvSpPr>
            <a:spLocks noGrp="1"/>
          </p:cNvSpPr>
          <p:nvPr>
            <p:ph idx="1"/>
          </p:nvPr>
        </p:nvSpPr>
        <p:spPr>
          <a:xfrm>
            <a:off x="179512" y="1628800"/>
            <a:ext cx="8784976" cy="4497363"/>
          </a:xfrm>
        </p:spPr>
        <p:txBody>
          <a:bodyPr>
            <a:normAutofit fontScale="92500" lnSpcReduction="20000"/>
          </a:bodyPr>
          <a:lstStyle/>
          <a:p>
            <a:pPr>
              <a:buNone/>
            </a:pPr>
            <a:r>
              <a:rPr lang="es-CL" b="1" dirty="0" smtClean="0"/>
              <a:t>Trasfondo Político-social, cultural- epistemológico</a:t>
            </a:r>
          </a:p>
          <a:p>
            <a:pPr>
              <a:buNone/>
            </a:pPr>
            <a:endParaRPr lang="es-CL" b="1" dirty="0" smtClean="0"/>
          </a:p>
          <a:p>
            <a:pPr>
              <a:buNone/>
            </a:pPr>
            <a:endParaRPr lang="es-CL" b="1" dirty="0" smtClean="0"/>
          </a:p>
          <a:p>
            <a:pPr>
              <a:buNone/>
            </a:pPr>
            <a:r>
              <a:rPr lang="es-CL" dirty="0" smtClean="0"/>
              <a:t>1. Reivindicaciones y demandas históricas de los Pueblos Indígenas.(Territorios, Salud, Modelos de vida, descolonización, vuelta a paradigmas propios)</a:t>
            </a:r>
          </a:p>
          <a:p>
            <a:pPr>
              <a:buNone/>
            </a:pPr>
            <a:r>
              <a:rPr lang="es-CL" dirty="0" smtClean="0"/>
              <a:t>2.Crisis y reformulación de las teorías sobre salud y enfermedad, búsqueda de nuevos referentes.</a:t>
            </a:r>
          </a:p>
          <a:p>
            <a:pPr>
              <a:buNone/>
            </a:pPr>
            <a:endParaRPr lang="es-CL" dirty="0" smtClean="0"/>
          </a:p>
          <a:p>
            <a:pPr>
              <a:buNone/>
            </a:pPr>
            <a:r>
              <a:rPr lang="es-CL" dirty="0"/>
              <a:t>	</a:t>
            </a:r>
          </a:p>
        </p:txBody>
      </p:sp>
      <p:pic>
        <p:nvPicPr>
          <p:cNvPr id="4"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0"/>
            <a:ext cx="594238" cy="1484784"/>
          </a:xfrm>
          <a:prstGeom prst="rect">
            <a:avLst/>
          </a:prstGeom>
          <a:noFill/>
        </p:spPr>
      </p:pic>
      <p:pic>
        <p:nvPicPr>
          <p:cNvPr id="9"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1484784"/>
            <a:ext cx="590398" cy="1403646"/>
          </a:xfrm>
          <a:prstGeom prst="rect">
            <a:avLst/>
          </a:prstGeom>
          <a:noFill/>
        </p:spPr>
      </p:pic>
      <p:pic>
        <p:nvPicPr>
          <p:cNvPr id="10"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2887014"/>
            <a:ext cx="576064" cy="1369568"/>
          </a:xfrm>
          <a:prstGeom prst="rect">
            <a:avLst/>
          </a:prstGeom>
          <a:noFill/>
        </p:spPr>
      </p:pic>
      <p:pic>
        <p:nvPicPr>
          <p:cNvPr id="11"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4221088"/>
            <a:ext cx="605756" cy="1440160"/>
          </a:xfrm>
          <a:prstGeom prst="rect">
            <a:avLst/>
          </a:prstGeom>
          <a:noFill/>
        </p:spPr>
      </p:pic>
      <p:pic>
        <p:nvPicPr>
          <p:cNvPr id="12"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5445224"/>
            <a:ext cx="594238" cy="1412776"/>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003232" cy="1426170"/>
          </a:xfrm>
        </p:spPr>
        <p:txBody>
          <a:bodyPr>
            <a:noAutofit/>
          </a:bodyPr>
          <a:lstStyle/>
          <a:p>
            <a:r>
              <a:rPr lang="es-CL" sz="2400" b="1" dirty="0" smtClean="0">
                <a:solidFill>
                  <a:srgbClr val="0070C0"/>
                </a:solidFill>
                <a:latin typeface="Arial" pitchFamily="34" charset="0"/>
              </a:rPr>
              <a:t/>
            </a:r>
            <a:br>
              <a:rPr lang="es-CL" sz="2400" b="1" dirty="0" smtClean="0">
                <a:solidFill>
                  <a:srgbClr val="0070C0"/>
                </a:solidFill>
                <a:latin typeface="Arial" pitchFamily="34" charset="0"/>
              </a:rPr>
            </a:br>
            <a:r>
              <a:rPr lang="es-CL" sz="2400" b="1" dirty="0" smtClean="0">
                <a:solidFill>
                  <a:srgbClr val="C00000"/>
                </a:solidFill>
                <a:latin typeface="Arial" pitchFamily="34" charset="0"/>
              </a:rPr>
              <a:t>Ley 20.584. </a:t>
            </a:r>
            <a:br>
              <a:rPr lang="es-CL" sz="2400" b="1" dirty="0" smtClean="0">
                <a:solidFill>
                  <a:srgbClr val="C00000"/>
                </a:solidFill>
                <a:latin typeface="Arial" pitchFamily="34" charset="0"/>
              </a:rPr>
            </a:br>
            <a:r>
              <a:rPr lang="es-CL" sz="2400" b="1" dirty="0" smtClean="0">
                <a:solidFill>
                  <a:srgbClr val="C00000"/>
                </a:solidFill>
                <a:latin typeface="Arial" pitchFamily="34" charset="0"/>
              </a:rPr>
              <a:t>Regula derechos y los deberes que tienen las Personas en relación con acciones vinculadas a su atención de salud.</a:t>
            </a:r>
            <a:r>
              <a:rPr lang="es-CL" sz="2000" b="1" dirty="0" smtClean="0">
                <a:solidFill>
                  <a:srgbClr val="C00000"/>
                </a:solidFill>
                <a:latin typeface="Arial" pitchFamily="34" charset="0"/>
              </a:rPr>
              <a:t/>
            </a:r>
            <a:br>
              <a:rPr lang="es-CL" sz="2000" b="1" dirty="0" smtClean="0">
                <a:solidFill>
                  <a:srgbClr val="C00000"/>
                </a:solidFill>
                <a:latin typeface="Arial" pitchFamily="34" charset="0"/>
              </a:rPr>
            </a:br>
            <a:r>
              <a:rPr lang="es-CL" sz="1800" b="1" dirty="0" smtClean="0">
                <a:solidFill>
                  <a:srgbClr val="C00000"/>
                </a:solidFill>
                <a:latin typeface="Arial" pitchFamily="34" charset="0"/>
              </a:rPr>
              <a:t> </a:t>
            </a:r>
            <a:r>
              <a:rPr lang="es-ES" sz="1800" dirty="0" smtClean="0">
                <a:solidFill>
                  <a:srgbClr val="C00000"/>
                </a:solidFill>
                <a:latin typeface="Arial" pitchFamily="34" charset="0"/>
              </a:rPr>
              <a:t>DO. 24.04.2012.</a:t>
            </a:r>
            <a:r>
              <a:rPr lang="es-CL" sz="1800" dirty="0" smtClean="0">
                <a:solidFill>
                  <a:srgbClr val="C00000"/>
                </a:solidFill>
                <a:latin typeface="Arial" pitchFamily="34" charset="0"/>
              </a:rPr>
              <a:t> </a:t>
            </a:r>
            <a:r>
              <a:rPr lang="es-CL" sz="2000" dirty="0" smtClean="0">
                <a:latin typeface="Arial" pitchFamily="34" charset="0"/>
              </a:rPr>
              <a:t/>
            </a:r>
            <a:br>
              <a:rPr lang="es-CL" sz="2000" dirty="0" smtClean="0">
                <a:latin typeface="Arial" pitchFamily="34" charset="0"/>
              </a:rPr>
            </a:br>
            <a:endParaRPr lang="es-CL" sz="2000" dirty="0"/>
          </a:p>
        </p:txBody>
      </p:sp>
      <p:sp>
        <p:nvSpPr>
          <p:cNvPr id="3" name="Espaço Reservado para Conteúdo 2"/>
          <p:cNvSpPr>
            <a:spLocks noGrp="1"/>
          </p:cNvSpPr>
          <p:nvPr>
            <p:ph idx="1"/>
          </p:nvPr>
        </p:nvSpPr>
        <p:spPr>
          <a:xfrm>
            <a:off x="457200" y="1600200"/>
            <a:ext cx="8003232" cy="4525963"/>
          </a:xfrm>
        </p:spPr>
        <p:txBody>
          <a:bodyPr>
            <a:normAutofit fontScale="77500" lnSpcReduction="20000"/>
          </a:bodyPr>
          <a:lstStyle/>
          <a:p>
            <a:pPr>
              <a:lnSpc>
                <a:spcPct val="120000"/>
              </a:lnSpc>
              <a:buNone/>
            </a:pPr>
            <a:endParaRPr lang="es-CL" dirty="0" smtClean="0">
              <a:solidFill>
                <a:srgbClr val="000000"/>
              </a:solidFill>
              <a:latin typeface="Arial" pitchFamily="34" charset="0"/>
            </a:endParaRPr>
          </a:p>
          <a:p>
            <a:pPr>
              <a:lnSpc>
                <a:spcPct val="120000"/>
              </a:lnSpc>
              <a:buNone/>
            </a:pPr>
            <a:r>
              <a:rPr lang="es-CL" dirty="0" smtClean="0">
                <a:solidFill>
                  <a:srgbClr val="000000"/>
                </a:solidFill>
                <a:latin typeface="Arial" pitchFamily="34" charset="0"/>
              </a:rPr>
              <a:t>Art. 7: </a:t>
            </a:r>
          </a:p>
          <a:p>
            <a:pPr>
              <a:lnSpc>
                <a:spcPct val="120000"/>
              </a:lnSpc>
              <a:buNone/>
            </a:pPr>
            <a:r>
              <a:rPr lang="es-CL" dirty="0" smtClean="0">
                <a:solidFill>
                  <a:srgbClr val="000000"/>
                </a:solidFill>
                <a:latin typeface="Arial" pitchFamily="34" charset="0"/>
              </a:rPr>
              <a:t>	En aquellos territorios con alta concentración de población indígenas, los prestadores institucionales  públicos </a:t>
            </a:r>
            <a:r>
              <a:rPr lang="es-CL" b="1" dirty="0" smtClean="0">
                <a:solidFill>
                  <a:srgbClr val="000000"/>
                </a:solidFill>
                <a:latin typeface="Arial" pitchFamily="34" charset="0"/>
              </a:rPr>
              <a:t>deberán asegurar</a:t>
            </a:r>
            <a:r>
              <a:rPr lang="es-CL" dirty="0" smtClean="0">
                <a:solidFill>
                  <a:srgbClr val="000000"/>
                </a:solidFill>
                <a:latin typeface="Arial" pitchFamily="34" charset="0"/>
              </a:rPr>
              <a:t> </a:t>
            </a:r>
            <a:r>
              <a:rPr lang="es-CL" b="1" dirty="0" smtClean="0">
                <a:solidFill>
                  <a:srgbClr val="000000"/>
                </a:solidFill>
                <a:latin typeface="Arial" pitchFamily="34" charset="0"/>
              </a:rPr>
              <a:t>el derecho</a:t>
            </a:r>
            <a:r>
              <a:rPr lang="es-CL" dirty="0" smtClean="0">
                <a:solidFill>
                  <a:srgbClr val="000000"/>
                </a:solidFill>
                <a:latin typeface="Arial" pitchFamily="34" charset="0"/>
              </a:rPr>
              <a:t> de las personas pertenecientes a los pueblos originarios a </a:t>
            </a:r>
            <a:r>
              <a:rPr lang="es-CL" b="1" dirty="0" smtClean="0">
                <a:solidFill>
                  <a:srgbClr val="000000"/>
                </a:solidFill>
                <a:latin typeface="Arial" pitchFamily="34" charset="0"/>
              </a:rPr>
              <a:t>recibir una atención con pertinencia cultural</a:t>
            </a:r>
            <a:endParaRPr lang="es-CL" dirty="0" smtClean="0">
              <a:solidFill>
                <a:srgbClr val="000000"/>
              </a:solidFill>
              <a:latin typeface="Arial" pitchFamily="34" charset="0"/>
            </a:endParaRPr>
          </a:p>
          <a:p>
            <a:pPr>
              <a:lnSpc>
                <a:spcPct val="120000"/>
              </a:lnSpc>
              <a:buNone/>
            </a:pPr>
            <a:r>
              <a:rPr lang="es-CL" dirty="0" smtClean="0">
                <a:solidFill>
                  <a:srgbClr val="000000"/>
                </a:solidFill>
                <a:latin typeface="Arial" pitchFamily="34" charset="0"/>
              </a:rPr>
              <a:t>	La atención con pertinencia cultural se expresará en la aplicación de un modelo de salud  intercultural validado ante las comunidades indígenas.</a:t>
            </a:r>
          </a:p>
          <a:p>
            <a:endParaRPr lang="es-CL" dirty="0"/>
          </a:p>
        </p:txBody>
      </p:sp>
      <p:pic>
        <p:nvPicPr>
          <p:cNvPr id="5"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0"/>
            <a:ext cx="548126" cy="1412776"/>
          </a:xfrm>
          <a:prstGeom prst="rect">
            <a:avLst/>
          </a:prstGeom>
          <a:noFill/>
        </p:spPr>
      </p:pic>
      <p:pic>
        <p:nvPicPr>
          <p:cNvPr id="6"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1340768"/>
            <a:ext cx="548126" cy="1412776"/>
          </a:xfrm>
          <a:prstGeom prst="rect">
            <a:avLst/>
          </a:prstGeom>
          <a:noFill/>
        </p:spPr>
      </p:pic>
      <p:pic>
        <p:nvPicPr>
          <p:cNvPr id="7"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2708920"/>
            <a:ext cx="548126" cy="1412776"/>
          </a:xfrm>
          <a:prstGeom prst="rect">
            <a:avLst/>
          </a:prstGeom>
          <a:noFill/>
        </p:spPr>
      </p:pic>
      <p:pic>
        <p:nvPicPr>
          <p:cNvPr id="8"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4077072"/>
            <a:ext cx="548126" cy="1412776"/>
          </a:xfrm>
          <a:prstGeom prst="rect">
            <a:avLst/>
          </a:prstGeom>
          <a:noFill/>
        </p:spPr>
      </p:pic>
      <p:pic>
        <p:nvPicPr>
          <p:cNvPr id="9"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5445224"/>
            <a:ext cx="548126" cy="1412776"/>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CL" b="1" dirty="0" smtClean="0">
                <a:solidFill>
                  <a:srgbClr val="002060"/>
                </a:solidFill>
                <a:effectLst>
                  <a:outerShdw blurRad="38100" dist="38100" dir="2700000" algn="tl">
                    <a:srgbClr val="000000">
                      <a:alpha val="43137"/>
                    </a:srgbClr>
                  </a:outerShdw>
                </a:effectLst>
              </a:rPr>
              <a:t>Principales Lineamientos del PESPI</a:t>
            </a:r>
            <a:br>
              <a:rPr lang="es-CL" b="1" dirty="0" smtClean="0">
                <a:solidFill>
                  <a:srgbClr val="002060"/>
                </a:solidFill>
                <a:effectLst>
                  <a:outerShdw blurRad="38100" dist="38100" dir="2700000" algn="tl">
                    <a:srgbClr val="000000">
                      <a:alpha val="43137"/>
                    </a:srgbClr>
                  </a:outerShdw>
                </a:effectLst>
              </a:rPr>
            </a:br>
            <a:r>
              <a:rPr lang="es-CL" sz="3100" i="1" dirty="0" smtClean="0">
                <a:solidFill>
                  <a:srgbClr val="002060"/>
                </a:solidFill>
                <a:effectLst>
                  <a:outerShdw blurRad="38100" dist="38100" dir="2700000" algn="tl">
                    <a:srgbClr val="000000">
                      <a:alpha val="43137"/>
                    </a:srgbClr>
                  </a:outerShdw>
                </a:effectLst>
              </a:rPr>
              <a:t>18 años de trayectoria (1993-1996), [</a:t>
            </a:r>
            <a:r>
              <a:rPr lang="es-CL" sz="3100" i="1" dirty="0" err="1" smtClean="0">
                <a:solidFill>
                  <a:srgbClr val="002060"/>
                </a:solidFill>
                <a:effectLst>
                  <a:outerShdw blurRad="38100" dist="38100" dir="2700000" algn="tl">
                    <a:srgbClr val="000000">
                      <a:alpha val="43137"/>
                    </a:srgbClr>
                  </a:outerShdw>
                </a:effectLst>
              </a:rPr>
              <a:t>Origenes</a:t>
            </a:r>
            <a:r>
              <a:rPr lang="es-CL" sz="3100" i="1" dirty="0" smtClean="0">
                <a:solidFill>
                  <a:srgbClr val="002060"/>
                </a:solidFill>
                <a:effectLst>
                  <a:outerShdw blurRad="38100" dist="38100" dir="2700000" algn="tl">
                    <a:srgbClr val="000000">
                      <a:alpha val="43137"/>
                    </a:srgbClr>
                  </a:outerShdw>
                </a:effectLst>
              </a:rPr>
              <a:t>-BID]</a:t>
            </a:r>
            <a:br>
              <a:rPr lang="es-CL" sz="3100" i="1" dirty="0" smtClean="0">
                <a:solidFill>
                  <a:srgbClr val="002060"/>
                </a:solidFill>
                <a:effectLst>
                  <a:outerShdw blurRad="38100" dist="38100" dir="2700000" algn="tl">
                    <a:srgbClr val="000000">
                      <a:alpha val="43137"/>
                    </a:srgbClr>
                  </a:outerShdw>
                </a:effectLst>
              </a:rPr>
            </a:br>
            <a:r>
              <a:rPr lang="es-CL" sz="3100" i="1" dirty="0" smtClean="0">
                <a:solidFill>
                  <a:srgbClr val="002060"/>
                </a:solidFill>
                <a:effectLst>
                  <a:outerShdw blurRad="38100" dist="38100" dir="2700000" algn="tl">
                    <a:srgbClr val="000000">
                      <a:alpha val="43137"/>
                    </a:srgbClr>
                  </a:outerShdw>
                </a:effectLst>
              </a:rPr>
              <a:t>26 servicios de salud</a:t>
            </a:r>
            <a:endParaRPr lang="es-CL" sz="3100" i="1" dirty="0">
              <a:solidFill>
                <a:srgbClr val="002060"/>
              </a:solidFill>
              <a:effectLst>
                <a:outerShdw blurRad="38100" dist="38100" dir="2700000" algn="tl">
                  <a:srgbClr val="000000">
                    <a:alpha val="43137"/>
                  </a:srgbClr>
                </a:outerShdw>
              </a:effectLst>
            </a:endParaRPr>
          </a:p>
        </p:txBody>
      </p:sp>
      <p:sp>
        <p:nvSpPr>
          <p:cNvPr id="3" name="Espaço Reservado para Conteúdo 2"/>
          <p:cNvSpPr>
            <a:spLocks noGrp="1"/>
          </p:cNvSpPr>
          <p:nvPr>
            <p:ph idx="1"/>
          </p:nvPr>
        </p:nvSpPr>
        <p:spPr>
          <a:xfrm>
            <a:off x="457200" y="2276872"/>
            <a:ext cx="8229600" cy="3849291"/>
          </a:xfrm>
        </p:spPr>
        <p:txBody>
          <a:bodyPr/>
          <a:lstStyle/>
          <a:p>
            <a:pPr algn="ctr">
              <a:buFont typeface="Wingdings" pitchFamily="2" charset="2"/>
              <a:buChar char="q"/>
            </a:pPr>
            <a:r>
              <a:rPr lang="es-CL" b="1" dirty="0" smtClean="0">
                <a:solidFill>
                  <a:srgbClr val="C00000"/>
                </a:solidFill>
                <a:effectLst>
                  <a:outerShdw blurRad="38100" dist="38100" dir="2700000" algn="tl">
                    <a:srgbClr val="000000">
                      <a:alpha val="43137"/>
                    </a:srgbClr>
                  </a:outerShdw>
                </a:effectLst>
              </a:rPr>
              <a:t>Equidad</a:t>
            </a:r>
          </a:p>
          <a:p>
            <a:pPr algn="ctr">
              <a:buNone/>
            </a:pPr>
            <a:r>
              <a:rPr lang="es-CL" b="1" dirty="0" smtClean="0">
                <a:solidFill>
                  <a:srgbClr val="C00000"/>
                </a:solidFill>
                <a:effectLst>
                  <a:outerShdw blurRad="38100" dist="38100" dir="2700000" algn="tl">
                    <a:srgbClr val="000000">
                      <a:alpha val="43137"/>
                    </a:srgbClr>
                  </a:outerShdw>
                </a:effectLst>
              </a:rPr>
              <a:t> </a:t>
            </a:r>
          </a:p>
          <a:p>
            <a:pPr algn="ctr">
              <a:buFont typeface="Wingdings" pitchFamily="2" charset="2"/>
              <a:buChar char="q"/>
            </a:pPr>
            <a:r>
              <a:rPr lang="es-CL" b="1" dirty="0" smtClean="0">
                <a:solidFill>
                  <a:srgbClr val="C00000"/>
                </a:solidFill>
                <a:effectLst>
                  <a:outerShdw blurRad="38100" dist="38100" dir="2700000" algn="tl">
                    <a:srgbClr val="000000">
                      <a:alpha val="43137"/>
                    </a:srgbClr>
                  </a:outerShdw>
                </a:effectLst>
              </a:rPr>
              <a:t>Interculturalidad</a:t>
            </a:r>
          </a:p>
          <a:p>
            <a:pPr algn="ctr">
              <a:buNone/>
            </a:pPr>
            <a:endParaRPr lang="es-CL" b="1" dirty="0" smtClean="0">
              <a:solidFill>
                <a:srgbClr val="C00000"/>
              </a:solidFill>
              <a:effectLst>
                <a:outerShdw blurRad="38100" dist="38100" dir="2700000" algn="tl">
                  <a:srgbClr val="000000">
                    <a:alpha val="43137"/>
                  </a:srgbClr>
                </a:outerShdw>
              </a:effectLst>
            </a:endParaRPr>
          </a:p>
          <a:p>
            <a:pPr algn="ctr">
              <a:buFont typeface="Wingdings" pitchFamily="2" charset="2"/>
              <a:buChar char="q"/>
            </a:pPr>
            <a:r>
              <a:rPr lang="es-CL" b="1" dirty="0" smtClean="0">
                <a:solidFill>
                  <a:srgbClr val="C00000"/>
                </a:solidFill>
                <a:effectLst>
                  <a:outerShdw blurRad="38100" dist="38100" dir="2700000" algn="tl">
                    <a:srgbClr val="000000">
                      <a:alpha val="43137"/>
                    </a:srgbClr>
                  </a:outerShdw>
                </a:effectLst>
              </a:rPr>
              <a:t>Participación</a:t>
            </a:r>
            <a:endParaRPr lang="es-CL" b="1" dirty="0">
              <a:solidFill>
                <a:srgbClr val="C00000"/>
              </a:solidFill>
              <a:effectLst>
                <a:outerShdw blurRad="38100" dist="38100" dir="2700000" algn="tl">
                  <a:srgbClr val="000000">
                    <a:alpha val="43137"/>
                  </a:srgbClr>
                </a:outerShdw>
              </a:effectLst>
            </a:endParaRPr>
          </a:p>
        </p:txBody>
      </p:sp>
      <p:pic>
        <p:nvPicPr>
          <p:cNvPr id="4"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0"/>
            <a:ext cx="548126" cy="1412776"/>
          </a:xfrm>
          <a:prstGeom prst="rect">
            <a:avLst/>
          </a:prstGeom>
          <a:noFill/>
        </p:spPr>
      </p:pic>
      <p:pic>
        <p:nvPicPr>
          <p:cNvPr id="5"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1340768"/>
            <a:ext cx="548126" cy="1412776"/>
          </a:xfrm>
          <a:prstGeom prst="rect">
            <a:avLst/>
          </a:prstGeom>
          <a:noFill/>
        </p:spPr>
      </p:pic>
      <p:pic>
        <p:nvPicPr>
          <p:cNvPr id="6"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2708920"/>
            <a:ext cx="548126" cy="1412776"/>
          </a:xfrm>
          <a:prstGeom prst="rect">
            <a:avLst/>
          </a:prstGeom>
          <a:noFill/>
        </p:spPr>
      </p:pic>
      <p:pic>
        <p:nvPicPr>
          <p:cNvPr id="7"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4077072"/>
            <a:ext cx="548126" cy="1412776"/>
          </a:xfrm>
          <a:prstGeom prst="rect">
            <a:avLst/>
          </a:prstGeom>
          <a:noFill/>
        </p:spPr>
      </p:pic>
      <p:pic>
        <p:nvPicPr>
          <p:cNvPr id="8"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5445224"/>
            <a:ext cx="548126" cy="1412776"/>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634082"/>
          </a:xfrm>
        </p:spPr>
        <p:txBody>
          <a:bodyPr>
            <a:normAutofit fontScale="90000"/>
          </a:bodyPr>
          <a:lstStyle/>
          <a:p>
            <a:r>
              <a:rPr lang="es-CL" dirty="0" smtClean="0"/>
              <a:t>Planes anuales del PESPI</a:t>
            </a:r>
            <a:endParaRPr lang="es-CL" dirty="0"/>
          </a:p>
        </p:txBody>
      </p:sp>
      <p:graphicFrame>
        <p:nvGraphicFramePr>
          <p:cNvPr id="4" name="Espaço Reservado para Conteúdo 3"/>
          <p:cNvGraphicFramePr>
            <a:graphicFrameLocks noGrp="1"/>
          </p:cNvGraphicFramePr>
          <p:nvPr>
            <p:ph idx="1"/>
          </p:nvPr>
        </p:nvGraphicFramePr>
        <p:xfrm>
          <a:off x="1115616" y="1124744"/>
          <a:ext cx="6933456" cy="4450080"/>
        </p:xfrm>
        <a:graphic>
          <a:graphicData uri="http://schemas.openxmlformats.org/drawingml/2006/table">
            <a:tbl>
              <a:tblPr firstRow="1" bandRow="1">
                <a:tableStyleId>{912C8C85-51F0-491E-9774-3900AFEF0FD7}</a:tableStyleId>
              </a:tblPr>
              <a:tblGrid>
                <a:gridCol w="2520280"/>
                <a:gridCol w="4413176"/>
              </a:tblGrid>
              <a:tr h="370840">
                <a:tc>
                  <a:txBody>
                    <a:bodyPr/>
                    <a:lstStyle/>
                    <a:p>
                      <a:pPr algn="ctr"/>
                      <a:r>
                        <a:rPr lang="es-CL" b="1" dirty="0" smtClean="0">
                          <a:solidFill>
                            <a:schemeClr val="tx1"/>
                          </a:solidFill>
                        </a:rPr>
                        <a:t>Ejes</a:t>
                      </a:r>
                      <a:endParaRPr lang="es-CL" b="1" dirty="0">
                        <a:solidFill>
                          <a:schemeClr val="tx1"/>
                        </a:solidFill>
                      </a:endParaRPr>
                    </a:p>
                  </a:txBody>
                  <a:tcPr/>
                </a:tc>
                <a:tc>
                  <a:txBody>
                    <a:bodyPr/>
                    <a:lstStyle/>
                    <a:p>
                      <a:pPr algn="ctr"/>
                      <a:r>
                        <a:rPr lang="es-CL" b="1" dirty="0" smtClean="0">
                          <a:solidFill>
                            <a:schemeClr val="tx1"/>
                          </a:solidFill>
                        </a:rPr>
                        <a:t>Lineamientos</a:t>
                      </a:r>
                      <a:endParaRPr lang="es-CL" b="1" dirty="0">
                        <a:solidFill>
                          <a:schemeClr val="tx1"/>
                        </a:solidFill>
                      </a:endParaRPr>
                    </a:p>
                  </a:txBody>
                  <a:tcPr/>
                </a:tc>
              </a:tr>
              <a:tr h="370840">
                <a:tc>
                  <a:txBody>
                    <a:bodyPr/>
                    <a:lstStyle/>
                    <a:p>
                      <a:r>
                        <a:rPr lang="es-CL" b="1" dirty="0" smtClean="0"/>
                        <a:t>EQUIDAD</a:t>
                      </a:r>
                      <a:endParaRPr lang="es-CL" b="1" dirty="0"/>
                    </a:p>
                  </a:txBody>
                  <a:tcPr/>
                </a:tc>
                <a:tc>
                  <a:txBody>
                    <a:bodyPr/>
                    <a:lstStyle/>
                    <a:p>
                      <a:r>
                        <a:rPr lang="es-CL" b="1" dirty="0" smtClean="0"/>
                        <a:t>Diagnostico</a:t>
                      </a:r>
                      <a:r>
                        <a:rPr lang="es-CL" b="1" baseline="0" dirty="0" smtClean="0"/>
                        <a:t> de situación sanitaria</a:t>
                      </a:r>
                      <a:endParaRPr lang="es-CL" b="1" dirty="0"/>
                    </a:p>
                  </a:txBody>
                  <a:tcPr/>
                </a:tc>
              </a:tr>
              <a:tr h="370840">
                <a:tc>
                  <a:txBody>
                    <a:bodyPr/>
                    <a:lstStyle/>
                    <a:p>
                      <a:endParaRPr lang="es-CL" b="1" dirty="0"/>
                    </a:p>
                  </a:txBody>
                  <a:tcPr/>
                </a:tc>
                <a:tc>
                  <a:txBody>
                    <a:bodyPr/>
                    <a:lstStyle/>
                    <a:p>
                      <a:r>
                        <a:rPr lang="es-CL" b="1" dirty="0" smtClean="0"/>
                        <a:t>Acceso y calidad de</a:t>
                      </a:r>
                      <a:r>
                        <a:rPr lang="es-CL" b="1" baseline="0" dirty="0" smtClean="0"/>
                        <a:t> la atención</a:t>
                      </a:r>
                      <a:endParaRPr lang="es-CL" b="1" dirty="0"/>
                    </a:p>
                  </a:txBody>
                  <a:tcPr/>
                </a:tc>
              </a:tr>
              <a:tr h="370840">
                <a:tc>
                  <a:txBody>
                    <a:bodyPr/>
                    <a:lstStyle/>
                    <a:p>
                      <a:endParaRPr lang="es-CL" b="1"/>
                    </a:p>
                  </a:txBody>
                  <a:tcPr/>
                </a:tc>
                <a:tc>
                  <a:txBody>
                    <a:bodyPr/>
                    <a:lstStyle/>
                    <a:p>
                      <a:r>
                        <a:rPr lang="es-CL" b="1" dirty="0" smtClean="0"/>
                        <a:t>Calidad resolutiva de problemas de salud</a:t>
                      </a:r>
                      <a:endParaRPr lang="es-CL" b="1" dirty="0"/>
                    </a:p>
                  </a:txBody>
                  <a:tcPr/>
                </a:tc>
              </a:tr>
              <a:tr h="370840">
                <a:tc>
                  <a:txBody>
                    <a:bodyPr/>
                    <a:lstStyle/>
                    <a:p>
                      <a:r>
                        <a:rPr lang="es-CL" b="1" dirty="0" smtClean="0"/>
                        <a:t>INTERCULTURALIDAD</a:t>
                      </a:r>
                      <a:endParaRPr lang="es-CL" b="1" dirty="0"/>
                    </a:p>
                  </a:txBody>
                  <a:tcPr/>
                </a:tc>
                <a:tc>
                  <a:txBody>
                    <a:bodyPr/>
                    <a:lstStyle/>
                    <a:p>
                      <a:r>
                        <a:rPr lang="es-CL" b="1" dirty="0" smtClean="0"/>
                        <a:t>Experiencias en Salud</a:t>
                      </a:r>
                      <a:r>
                        <a:rPr lang="es-CL" b="1" baseline="0" dirty="0" smtClean="0"/>
                        <a:t> Intercultural</a:t>
                      </a:r>
                      <a:endParaRPr lang="es-CL" b="1" dirty="0"/>
                    </a:p>
                  </a:txBody>
                  <a:tcPr/>
                </a:tc>
              </a:tr>
              <a:tr h="370840">
                <a:tc>
                  <a:txBody>
                    <a:bodyPr/>
                    <a:lstStyle/>
                    <a:p>
                      <a:endParaRPr lang="es-CL" b="1"/>
                    </a:p>
                  </a:txBody>
                  <a:tcPr/>
                </a:tc>
                <a:tc>
                  <a:txBody>
                    <a:bodyPr/>
                    <a:lstStyle/>
                    <a:p>
                      <a:r>
                        <a:rPr lang="es-CL" b="1" dirty="0" err="1" smtClean="0"/>
                        <a:t>Transversalización</a:t>
                      </a:r>
                      <a:r>
                        <a:rPr lang="es-CL" b="1" dirty="0" smtClean="0"/>
                        <a:t> del</a:t>
                      </a:r>
                      <a:r>
                        <a:rPr lang="es-CL" b="1" baseline="0" dirty="0" smtClean="0"/>
                        <a:t> enfoque intercultural</a:t>
                      </a:r>
                      <a:endParaRPr lang="es-CL" b="1" dirty="0"/>
                    </a:p>
                  </a:txBody>
                  <a:tcPr/>
                </a:tc>
              </a:tr>
              <a:tr h="370840">
                <a:tc>
                  <a:txBody>
                    <a:bodyPr/>
                    <a:lstStyle/>
                    <a:p>
                      <a:endParaRPr lang="es-CL" b="1"/>
                    </a:p>
                  </a:txBody>
                  <a:tcPr/>
                </a:tc>
                <a:tc>
                  <a:txBody>
                    <a:bodyPr/>
                    <a:lstStyle/>
                    <a:p>
                      <a:r>
                        <a:rPr lang="es-CL" b="1" dirty="0" smtClean="0"/>
                        <a:t>Formación</a:t>
                      </a:r>
                      <a:r>
                        <a:rPr lang="es-CL" b="1" baseline="0" dirty="0" smtClean="0"/>
                        <a:t> de recursos humanos</a:t>
                      </a:r>
                      <a:endParaRPr lang="es-CL" b="1" dirty="0"/>
                    </a:p>
                  </a:txBody>
                  <a:tcPr/>
                </a:tc>
              </a:tr>
              <a:tr h="370840">
                <a:tc>
                  <a:txBody>
                    <a:bodyPr/>
                    <a:lstStyle/>
                    <a:p>
                      <a:endParaRPr lang="es-CL" b="1"/>
                    </a:p>
                  </a:txBody>
                  <a:tcPr/>
                </a:tc>
                <a:tc>
                  <a:txBody>
                    <a:bodyPr/>
                    <a:lstStyle/>
                    <a:p>
                      <a:r>
                        <a:rPr lang="es-CL" b="1" dirty="0" smtClean="0"/>
                        <a:t>Medioambiente</a:t>
                      </a:r>
                      <a:endParaRPr lang="es-CL" b="1" dirty="0"/>
                    </a:p>
                  </a:txBody>
                  <a:tcPr/>
                </a:tc>
              </a:tr>
              <a:tr h="370840">
                <a:tc>
                  <a:txBody>
                    <a:bodyPr/>
                    <a:lstStyle/>
                    <a:p>
                      <a:endParaRPr lang="es-CL" b="1"/>
                    </a:p>
                  </a:txBody>
                  <a:tcPr/>
                </a:tc>
                <a:tc>
                  <a:txBody>
                    <a:bodyPr/>
                    <a:lstStyle/>
                    <a:p>
                      <a:r>
                        <a:rPr lang="es-CL" b="1" dirty="0" smtClean="0"/>
                        <a:t>Comunicación social</a:t>
                      </a:r>
                      <a:endParaRPr lang="es-CL" b="1" dirty="0"/>
                    </a:p>
                  </a:txBody>
                  <a:tcPr/>
                </a:tc>
              </a:tr>
              <a:tr h="370840">
                <a:tc>
                  <a:txBody>
                    <a:bodyPr/>
                    <a:lstStyle/>
                    <a:p>
                      <a:r>
                        <a:rPr lang="es-CL" b="1" dirty="0" smtClean="0"/>
                        <a:t>PARTICIPACIÓN</a:t>
                      </a:r>
                      <a:endParaRPr lang="es-CL" b="1" dirty="0"/>
                    </a:p>
                  </a:txBody>
                  <a:tcPr/>
                </a:tc>
                <a:tc>
                  <a:txBody>
                    <a:bodyPr/>
                    <a:lstStyle/>
                    <a:p>
                      <a:r>
                        <a:rPr lang="es-CL" b="1" dirty="0" smtClean="0"/>
                        <a:t>Mesas</a:t>
                      </a:r>
                      <a:r>
                        <a:rPr lang="es-CL" b="1" baseline="0" dirty="0" smtClean="0"/>
                        <a:t> de participación</a:t>
                      </a:r>
                      <a:endParaRPr lang="es-CL" b="1" dirty="0"/>
                    </a:p>
                  </a:txBody>
                  <a:tcPr/>
                </a:tc>
              </a:tr>
              <a:tr h="370840">
                <a:tc>
                  <a:txBody>
                    <a:bodyPr/>
                    <a:lstStyle/>
                    <a:p>
                      <a:endParaRPr lang="es-CL" b="1"/>
                    </a:p>
                  </a:txBody>
                  <a:tcPr/>
                </a:tc>
                <a:tc>
                  <a:txBody>
                    <a:bodyPr/>
                    <a:lstStyle/>
                    <a:p>
                      <a:r>
                        <a:rPr lang="es-CL" b="1" dirty="0" smtClean="0"/>
                        <a:t>Planificación participativa</a:t>
                      </a:r>
                      <a:endParaRPr lang="es-CL" b="1" dirty="0"/>
                    </a:p>
                  </a:txBody>
                  <a:tcPr/>
                </a:tc>
              </a:tr>
              <a:tr h="370840">
                <a:tc>
                  <a:txBody>
                    <a:bodyPr/>
                    <a:lstStyle/>
                    <a:p>
                      <a:endParaRPr lang="es-CL" b="1"/>
                    </a:p>
                  </a:txBody>
                  <a:tcPr/>
                </a:tc>
                <a:tc>
                  <a:txBody>
                    <a:bodyPr/>
                    <a:lstStyle/>
                    <a:p>
                      <a:r>
                        <a:rPr lang="es-CL" b="1" dirty="0" smtClean="0"/>
                        <a:t>Modelo médico </a:t>
                      </a:r>
                      <a:r>
                        <a:rPr lang="es-CL" b="1" dirty="0" err="1" smtClean="0"/>
                        <a:t>arquitectonico</a:t>
                      </a:r>
                      <a:endParaRPr lang="es-CL" b="1" dirty="0"/>
                    </a:p>
                  </a:txBody>
                  <a:tcPr/>
                </a:tc>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CL"/>
          </a:p>
        </p:txBody>
      </p:sp>
      <p:graphicFrame>
        <p:nvGraphicFramePr>
          <p:cNvPr id="2049" name="Object 1"/>
          <p:cNvGraphicFramePr>
            <a:graphicFrameLocks noChangeAspect="1"/>
          </p:cNvGraphicFramePr>
          <p:nvPr/>
        </p:nvGraphicFramePr>
        <p:xfrm>
          <a:off x="-1" y="0"/>
          <a:ext cx="5532108" cy="4149080"/>
        </p:xfrm>
        <a:graphic>
          <a:graphicData uri="http://schemas.openxmlformats.org/presentationml/2006/ole">
            <p:oleObj spid="_x0000_s2049" name="Slide" r:id="rId4" imgW="4569051" imgH="3425913" progId="PowerPoint.Template.12">
              <p:embed/>
            </p:oleObj>
          </a:graphicData>
        </a:graphic>
      </p:graphicFrame>
      <p:sp>
        <p:nvSpPr>
          <p:cNvPr id="2052" name="Rectangle 4"/>
          <p:cNvSpPr>
            <a:spLocks noChangeArrowheads="1"/>
          </p:cNvSpPr>
          <p:nvPr/>
        </p:nvSpPr>
        <p:spPr bwMode="auto">
          <a:xfrm>
            <a:off x="5148064" y="0"/>
            <a:ext cx="3995936" cy="1292662"/>
          </a:xfrm>
          <a:prstGeom prst="rect">
            <a:avLst/>
          </a:prstGeom>
          <a:ln>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tabLst/>
            </a:pPr>
            <a:endParaRPr kumimoji="0" lang="es-ES" sz="12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tabLst/>
            </a:pPr>
            <a:r>
              <a:rPr kumimoji="0" lang="es-ES" sz="12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PROMOCION DE LA SALUD: Rescate de la alimentación mapuche (alimentación saludable), El TRAFKINTU. El </a:t>
            </a:r>
            <a:r>
              <a:rPr kumimoji="0" lang="es-ES" sz="1200" b="1"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Palín</a:t>
            </a:r>
            <a:r>
              <a:rPr kumimoji="0" lang="es-ES" sz="12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como actividad para niños y adultos. SSAN</a:t>
            </a:r>
            <a:endParaRPr kumimoji="0" lang="pt-BR" sz="9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051" name="Imagem 4" descr="CAMARA NASS (12)"/>
          <p:cNvPicPr>
            <a:picLocks noChangeAspect="1" noChangeArrowheads="1"/>
          </p:cNvPicPr>
          <p:nvPr/>
        </p:nvPicPr>
        <p:blipFill>
          <a:blip r:embed="rId5" cstate="print"/>
          <a:srcRect/>
          <a:stretch>
            <a:fillRect/>
          </a:stretch>
        </p:blipFill>
        <p:spPr bwMode="auto">
          <a:xfrm>
            <a:off x="5796136" y="980728"/>
            <a:ext cx="2924175" cy="2247900"/>
          </a:xfrm>
          <a:prstGeom prst="rect">
            <a:avLst/>
          </a:prstGeom>
          <a:noFill/>
        </p:spPr>
      </p:pic>
      <p:pic>
        <p:nvPicPr>
          <p:cNvPr id="8" name="Imagem 7" descr="volantefinal"/>
          <p:cNvPicPr/>
          <p:nvPr/>
        </p:nvPicPr>
        <p:blipFill>
          <a:blip r:embed="rId6" cstate="print"/>
          <a:srcRect/>
          <a:stretch>
            <a:fillRect/>
          </a:stretch>
        </p:blipFill>
        <p:spPr bwMode="auto">
          <a:xfrm>
            <a:off x="467544" y="4201160"/>
            <a:ext cx="4338955" cy="2656840"/>
          </a:xfrm>
          <a:prstGeom prst="rect">
            <a:avLst/>
          </a:prstGeom>
          <a:noFill/>
          <a:ln w="9525">
            <a:noFill/>
            <a:miter lim="800000"/>
            <a:headEnd/>
            <a:tailEnd/>
          </a:ln>
        </p:spPr>
      </p:pic>
      <p:pic>
        <p:nvPicPr>
          <p:cNvPr id="2053" name="Picture 5"/>
          <p:cNvPicPr>
            <a:picLocks noChangeAspect="1" noChangeArrowheads="1"/>
          </p:cNvPicPr>
          <p:nvPr/>
        </p:nvPicPr>
        <p:blipFill>
          <a:blip r:embed="rId7" cstate="print"/>
          <a:srcRect/>
          <a:stretch>
            <a:fillRect/>
          </a:stretch>
        </p:blipFill>
        <p:spPr bwMode="auto">
          <a:xfrm>
            <a:off x="4788024" y="3861048"/>
            <a:ext cx="3808462" cy="2532498"/>
          </a:xfrm>
          <a:prstGeom prst="rect">
            <a:avLst/>
          </a:prstGeom>
          <a:noFill/>
          <a:ln w="9525">
            <a:noFill/>
            <a:miter lim="800000"/>
            <a:headEnd/>
            <a:tailEnd/>
          </a:ln>
        </p:spPr>
      </p:pic>
      <p:sp>
        <p:nvSpPr>
          <p:cNvPr id="10" name="Rectangle 4"/>
          <p:cNvSpPr>
            <a:spLocks noChangeArrowheads="1"/>
          </p:cNvSpPr>
          <p:nvPr/>
        </p:nvSpPr>
        <p:spPr bwMode="auto">
          <a:xfrm>
            <a:off x="5327576" y="6211669"/>
            <a:ext cx="3816424" cy="646331"/>
          </a:xfrm>
          <a:prstGeom prst="rect">
            <a:avLst/>
          </a:prstGeom>
          <a:ln>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tabLst/>
            </a:pPr>
            <a:endParaRPr kumimoji="0" lang="es-ES" sz="12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pt-BR" sz="1200" dirty="0" err="1" smtClean="0">
                <a:solidFill>
                  <a:schemeClr val="tx1"/>
                </a:solidFill>
                <a:latin typeface="Arial" pitchFamily="34" charset="0"/>
                <a:cs typeface="Arial" pitchFamily="34" charset="0"/>
              </a:rPr>
              <a:t>Trabajo</a:t>
            </a:r>
            <a:r>
              <a:rPr lang="pt-BR" sz="1200" dirty="0" smtClean="0">
                <a:solidFill>
                  <a:schemeClr val="tx1"/>
                </a:solidFill>
                <a:latin typeface="Arial" pitchFamily="34" charset="0"/>
                <a:cs typeface="Arial" pitchFamily="34" charset="0"/>
              </a:rPr>
              <a:t> conjunto </a:t>
            </a:r>
            <a:r>
              <a:rPr lang="pt-BR" sz="1200" dirty="0" err="1" smtClean="0">
                <a:solidFill>
                  <a:schemeClr val="tx1"/>
                </a:solidFill>
                <a:latin typeface="Arial" pitchFamily="34" charset="0"/>
                <a:cs typeface="Arial" pitchFamily="34" charset="0"/>
              </a:rPr>
              <a:t>Kinesiologos-componedores</a:t>
            </a:r>
            <a:endParaRPr lang="pt-BR" sz="1200" dirty="0" smtClean="0">
              <a:solidFill>
                <a:schemeClr val="tx1"/>
              </a:solidFill>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t-BR" sz="1200" b="0" i="0" u="none" strike="noStrike" cap="none" normalizeH="0" baseline="0" dirty="0" err="1" smtClean="0">
                <a:ln>
                  <a:noFill/>
                </a:ln>
                <a:solidFill>
                  <a:schemeClr val="tx1"/>
                </a:solidFill>
                <a:effectLst/>
                <a:latin typeface="Arial" pitchFamily="34" charset="0"/>
                <a:cs typeface="Arial" pitchFamily="34" charset="0"/>
              </a:rPr>
              <a:t>Cesfam</a:t>
            </a:r>
            <a:r>
              <a:rPr kumimoji="0" lang="pt-BR" sz="1200" b="0" i="0" u="none" strike="noStrike" cap="none" normalizeH="0" dirty="0" smtClean="0">
                <a:ln>
                  <a:noFill/>
                </a:ln>
                <a:solidFill>
                  <a:schemeClr val="tx1"/>
                </a:solidFill>
                <a:effectLst/>
                <a:latin typeface="Arial" pitchFamily="34" charset="0"/>
                <a:cs typeface="Arial" pitchFamily="34" charset="0"/>
              </a:rPr>
              <a:t> </a:t>
            </a:r>
            <a:r>
              <a:rPr kumimoji="0" lang="pt-BR" sz="1200" b="0" i="0" u="none" strike="noStrike" cap="none" normalizeH="0" dirty="0" err="1" smtClean="0">
                <a:ln>
                  <a:noFill/>
                </a:ln>
                <a:solidFill>
                  <a:schemeClr val="tx1"/>
                </a:solidFill>
                <a:effectLst/>
                <a:latin typeface="Arial" pitchFamily="34" charset="0"/>
                <a:cs typeface="Arial" pitchFamily="34" charset="0"/>
              </a:rPr>
              <a:t>Tirua</a:t>
            </a:r>
            <a:endParaRPr kumimoji="0" lang="pt-BR" sz="12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457200" y="404664"/>
            <a:ext cx="7715200" cy="5721499"/>
          </a:xfrm>
        </p:spPr>
        <p:style>
          <a:lnRef idx="2">
            <a:schemeClr val="dk1"/>
          </a:lnRef>
          <a:fillRef idx="1">
            <a:schemeClr val="lt1"/>
          </a:fillRef>
          <a:effectRef idx="0">
            <a:schemeClr val="dk1"/>
          </a:effectRef>
          <a:fontRef idx="minor">
            <a:schemeClr val="dk1"/>
          </a:fontRef>
        </p:style>
        <p:txBody>
          <a:bodyPr>
            <a:normAutofit/>
          </a:bodyPr>
          <a:lstStyle/>
          <a:p>
            <a:pPr lvl="0"/>
            <a:r>
              <a:rPr lang="es-ES_tradnl" sz="2000" b="1" dirty="0" smtClean="0"/>
              <a:t>Programa </a:t>
            </a:r>
            <a:r>
              <a:rPr lang="es-ES_tradnl" sz="2000" b="1" i="1" dirty="0" err="1" smtClean="0"/>
              <a:t>Utasanajam</a:t>
            </a:r>
            <a:r>
              <a:rPr lang="es-ES_tradnl" sz="2000" b="1" i="1" dirty="0" smtClean="0"/>
              <a:t> </a:t>
            </a:r>
            <a:r>
              <a:rPr lang="es-ES_tradnl" sz="2000" b="1" i="1" dirty="0" err="1" smtClean="0"/>
              <a:t>Usuña</a:t>
            </a:r>
            <a:r>
              <a:rPr lang="es-ES_tradnl" sz="2000" b="1" dirty="0" smtClean="0"/>
              <a:t> (parto como en tu casa): </a:t>
            </a:r>
            <a:r>
              <a:rPr lang="es-ES_tradnl" sz="2000" dirty="0" smtClean="0"/>
              <a:t>Programa de acompañamiento con pertinencia intercultural en el proceso de gestación, parto y lactancia.</a:t>
            </a:r>
          </a:p>
          <a:p>
            <a:r>
              <a:rPr lang="es-ES_tradnl" sz="2000" b="1" dirty="0" smtClean="0"/>
              <a:t>Atención de la ronda médica rural, ronda médica complementaria con pertinencia intercultural: </a:t>
            </a:r>
            <a:r>
              <a:rPr lang="es-ES_tradnl" sz="2000" dirty="0" smtClean="0"/>
              <a:t>Ejecución de atención con medicina andina en la rondas médicas rurales en las comunas de la Región de Arica y Parinacota (</a:t>
            </a:r>
            <a:r>
              <a:rPr lang="es-CL" sz="2000" dirty="0" smtClean="0"/>
              <a:t>médicos </a:t>
            </a:r>
            <a:r>
              <a:rPr lang="es-CL" sz="2000" dirty="0" err="1" smtClean="0"/>
              <a:t>Aymara</a:t>
            </a:r>
            <a:r>
              <a:rPr lang="es-CL" sz="2000" dirty="0" smtClean="0"/>
              <a:t>, facilitadores, equipo de salud rural.)</a:t>
            </a:r>
          </a:p>
          <a:p>
            <a:pPr lvl="0"/>
            <a:r>
              <a:rPr lang="es-CL" sz="2000" b="1" dirty="0" smtClean="0"/>
              <a:t>Pacientes crónicos: </a:t>
            </a:r>
            <a:r>
              <a:rPr lang="es-CL" sz="2000" dirty="0" smtClean="0"/>
              <a:t>A partir de este año se comenzará a trabajar desde los </a:t>
            </a:r>
            <a:r>
              <a:rPr lang="es-CL" sz="2000" dirty="0" err="1" smtClean="0"/>
              <a:t>Cesfam</a:t>
            </a:r>
            <a:r>
              <a:rPr lang="es-CL" sz="2000" dirty="0" smtClean="0"/>
              <a:t> con una muestra de pacientes hipertensos que no han tenido buena respuesta al tratamiento medicamentos, quienes previa autorización, estén dispuestos a consumir en las cantidades indicadas por el médico y la facilitadora intercultural las infusiones recomendadas. Estos pacientes serán evaluados periódicamente por el equipo de Salud, quienes a través de exámenes determinarán si el tratamiento con hierbas ha logrado contribuir en mejorar la salud del paciente(</a:t>
            </a:r>
            <a:r>
              <a:rPr lang="es-CL" sz="2000" dirty="0" err="1" smtClean="0"/>
              <a:t>Resolutividad</a:t>
            </a:r>
            <a:r>
              <a:rPr lang="es-CL" sz="2000" dirty="0" smtClean="0"/>
              <a:t> Magallanes).</a:t>
            </a:r>
            <a:endParaRPr lang="pt-BR" sz="2000" dirty="0" smtClean="0"/>
          </a:p>
          <a:p>
            <a:endParaRPr lang="pt-BR" sz="2000" dirty="0" smtClean="0"/>
          </a:p>
          <a:p>
            <a:pPr lvl="0"/>
            <a:endParaRPr lang="pt-BR" sz="2000" dirty="0" smtClean="0"/>
          </a:p>
          <a:p>
            <a:endParaRPr lang="es-CL" sz="2000" dirty="0"/>
          </a:p>
        </p:txBody>
      </p:sp>
      <p:pic>
        <p:nvPicPr>
          <p:cNvPr id="4"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16416" y="0"/>
            <a:ext cx="548126" cy="1412776"/>
          </a:xfrm>
          <a:prstGeom prst="rect">
            <a:avLst/>
          </a:prstGeom>
          <a:noFill/>
        </p:spPr>
      </p:pic>
      <p:pic>
        <p:nvPicPr>
          <p:cNvPr id="6"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16416" y="1340768"/>
            <a:ext cx="548126" cy="1412776"/>
          </a:xfrm>
          <a:prstGeom prst="rect">
            <a:avLst/>
          </a:prstGeom>
          <a:noFill/>
        </p:spPr>
      </p:pic>
      <p:pic>
        <p:nvPicPr>
          <p:cNvPr id="7"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16416" y="2708920"/>
            <a:ext cx="548126" cy="1412776"/>
          </a:xfrm>
          <a:prstGeom prst="rect">
            <a:avLst/>
          </a:prstGeom>
          <a:noFill/>
        </p:spPr>
      </p:pic>
      <p:pic>
        <p:nvPicPr>
          <p:cNvPr id="8"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16416" y="4077072"/>
            <a:ext cx="548126" cy="1412776"/>
          </a:xfrm>
          <a:prstGeom prst="rect">
            <a:avLst/>
          </a:prstGeom>
          <a:noFill/>
        </p:spPr>
      </p:pic>
      <p:pic>
        <p:nvPicPr>
          <p:cNvPr id="9"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16416" y="5445224"/>
            <a:ext cx="548126" cy="1412776"/>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CL" dirty="0" smtClean="0"/>
              <a:t>Salud Intercultural y Modelo</a:t>
            </a:r>
            <a:endParaRPr lang="es-CL" dirty="0"/>
          </a:p>
        </p:txBody>
      </p:sp>
      <p:sp>
        <p:nvSpPr>
          <p:cNvPr id="3" name="Espaço Reservado para Conteúdo 2"/>
          <p:cNvSpPr>
            <a:spLocks noGrp="1"/>
          </p:cNvSpPr>
          <p:nvPr>
            <p:ph idx="1"/>
          </p:nvPr>
        </p:nvSpPr>
        <p:spPr/>
        <p:txBody>
          <a:bodyPr>
            <a:normAutofit/>
          </a:bodyPr>
          <a:lstStyle/>
          <a:p>
            <a:pPr>
              <a:buNone/>
            </a:pPr>
            <a:r>
              <a:rPr lang="es-ES" sz="2400" dirty="0" smtClean="0"/>
              <a:t>	“La Política apunta hacia la construcción de ‘</a:t>
            </a:r>
            <a:r>
              <a:rPr lang="es-ES" sz="2400" b="1" dirty="0" smtClean="0"/>
              <a:t>un modelo de Gestión en Salud</a:t>
            </a:r>
            <a:r>
              <a:rPr lang="es-ES" sz="2400" dirty="0" smtClean="0"/>
              <a:t>’ acorde a las necesidades y características culturales de la población indígenas en Chile. Esto implica en el corto plazo la incorporación del enfoque intercultural en la Red Asistencial y la interculturalidad como eje articulador de procesos. (Presentación PowerPoint, </a:t>
            </a:r>
            <a:r>
              <a:rPr lang="es-ES" sz="2400" dirty="0" err="1" smtClean="0"/>
              <a:t>Clodovet</a:t>
            </a:r>
            <a:r>
              <a:rPr lang="es-ES" sz="2400" dirty="0" smtClean="0"/>
              <a:t> </a:t>
            </a:r>
            <a:r>
              <a:rPr lang="es-ES" sz="2400" dirty="0" err="1" smtClean="0"/>
              <a:t>Millalen</a:t>
            </a:r>
            <a:r>
              <a:rPr lang="es-ES" sz="2400" dirty="0" smtClean="0"/>
              <a:t>, Encargada del Programa Salud y Pueblos Indígenas en la DIVAP) </a:t>
            </a:r>
          </a:p>
          <a:p>
            <a:pPr>
              <a:buNone/>
            </a:pPr>
            <a:endParaRPr lang="es-ES" dirty="0" smtClean="0"/>
          </a:p>
          <a:p>
            <a:pPr>
              <a:buNone/>
            </a:pPr>
            <a:endParaRPr lang="es-ES" dirty="0" smtClean="0"/>
          </a:p>
          <a:p>
            <a:pPr>
              <a:buNone/>
            </a:pPr>
            <a:endParaRPr lang="es-ES" dirty="0" smtClean="0"/>
          </a:p>
          <a:p>
            <a:pPr>
              <a:buNone/>
            </a:pPr>
            <a:endParaRPr lang="pt-BR" dirty="0" smtClean="0"/>
          </a:p>
          <a:p>
            <a:pPr>
              <a:buNone/>
            </a:pPr>
            <a:endParaRPr lang="es-CL" dirty="0"/>
          </a:p>
        </p:txBody>
      </p:sp>
      <p:pic>
        <p:nvPicPr>
          <p:cNvPr id="4"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0"/>
            <a:ext cx="548126" cy="1412776"/>
          </a:xfrm>
          <a:prstGeom prst="rect">
            <a:avLst/>
          </a:prstGeom>
          <a:noFill/>
        </p:spPr>
      </p:pic>
      <p:pic>
        <p:nvPicPr>
          <p:cNvPr id="5"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1340768"/>
            <a:ext cx="548126" cy="1412776"/>
          </a:xfrm>
          <a:prstGeom prst="rect">
            <a:avLst/>
          </a:prstGeom>
          <a:noFill/>
        </p:spPr>
      </p:pic>
      <p:pic>
        <p:nvPicPr>
          <p:cNvPr id="6"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2708920"/>
            <a:ext cx="548126" cy="1412776"/>
          </a:xfrm>
          <a:prstGeom prst="rect">
            <a:avLst/>
          </a:prstGeom>
          <a:noFill/>
        </p:spPr>
      </p:pic>
      <p:pic>
        <p:nvPicPr>
          <p:cNvPr id="7"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4077072"/>
            <a:ext cx="548126" cy="1412776"/>
          </a:xfrm>
          <a:prstGeom prst="rect">
            <a:avLst/>
          </a:prstGeom>
          <a:noFill/>
        </p:spPr>
      </p:pic>
      <p:pic>
        <p:nvPicPr>
          <p:cNvPr id="8"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5445224"/>
            <a:ext cx="548126" cy="1412776"/>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1 Título"/>
          <p:cNvSpPr>
            <a:spLocks noGrp="1"/>
          </p:cNvSpPr>
          <p:nvPr>
            <p:ph type="ctrTitle"/>
          </p:nvPr>
        </p:nvSpPr>
        <p:spPr>
          <a:xfrm>
            <a:off x="395536" y="692696"/>
            <a:ext cx="7448550" cy="936625"/>
          </a:xfrm>
        </p:spPr>
        <p:txBody>
          <a:bodyPr>
            <a:normAutofit fontScale="90000"/>
          </a:bodyPr>
          <a:lstStyle/>
          <a:p>
            <a:r>
              <a:rPr lang="es-CL" i="0" dirty="0" smtClean="0">
                <a:solidFill>
                  <a:srgbClr val="C00000"/>
                </a:solidFill>
                <a:latin typeface="Calibri" pitchFamily="34" charset="0"/>
              </a:rPr>
              <a:t>TENDENCIAS EN ARTICULACIÓN DE “MODELOS”</a:t>
            </a:r>
          </a:p>
        </p:txBody>
      </p:sp>
      <p:sp>
        <p:nvSpPr>
          <p:cNvPr id="32771" name="3 Subtítulo"/>
          <p:cNvSpPr>
            <a:spLocks noGrp="1"/>
          </p:cNvSpPr>
          <p:nvPr>
            <p:ph type="subTitle" idx="1"/>
          </p:nvPr>
        </p:nvSpPr>
        <p:spPr>
          <a:xfrm>
            <a:off x="179512" y="1817688"/>
            <a:ext cx="7343775" cy="5040312"/>
          </a:xfrm>
        </p:spPr>
        <p:txBody>
          <a:bodyPr>
            <a:normAutofit fontScale="47500" lnSpcReduction="20000"/>
          </a:bodyPr>
          <a:lstStyle/>
          <a:p>
            <a:pPr marL="514350" indent="-514350" algn="just"/>
            <a:endParaRPr lang="es-CL" sz="3600" dirty="0" smtClean="0">
              <a:latin typeface="Calibri" pitchFamily="34" charset="0"/>
            </a:endParaRPr>
          </a:p>
          <a:p>
            <a:pPr marL="514350" indent="-514350" algn="just"/>
            <a:r>
              <a:rPr lang="es-CL" sz="4500" b="1" dirty="0" smtClean="0">
                <a:solidFill>
                  <a:schemeClr val="tx1"/>
                </a:solidFill>
                <a:latin typeface="Calibri" pitchFamily="34" charset="0"/>
              </a:rPr>
              <a:t>1. 	Modelos en los que el Sistema de Salud Indígena y sus Agentes tienden a mantener la responsabilidad de atención. El Sistema de Salud Biomédico solo actúa como  Facilitador. </a:t>
            </a:r>
          </a:p>
          <a:p>
            <a:pPr marL="514350" indent="-514350" algn="just">
              <a:buAutoNum type="arabicPeriod"/>
            </a:pPr>
            <a:endParaRPr lang="es-CL" sz="4500" b="1" dirty="0" smtClean="0">
              <a:solidFill>
                <a:schemeClr val="tx1"/>
              </a:solidFill>
              <a:latin typeface="Calibri" pitchFamily="34" charset="0"/>
            </a:endParaRPr>
          </a:p>
          <a:p>
            <a:pPr algn="just"/>
            <a:r>
              <a:rPr lang="es-CL" sz="4500" b="1" dirty="0" smtClean="0">
                <a:solidFill>
                  <a:schemeClr val="tx1"/>
                </a:solidFill>
                <a:latin typeface="Calibri" pitchFamily="34" charset="0"/>
              </a:rPr>
              <a:t>2.    Modelos en los que el Servicio actúa como responsable de la</a:t>
            </a:r>
          </a:p>
          <a:p>
            <a:pPr algn="just"/>
            <a:r>
              <a:rPr lang="es-CL" sz="4500" b="1" dirty="0" smtClean="0">
                <a:solidFill>
                  <a:schemeClr val="tx1"/>
                </a:solidFill>
                <a:latin typeface="Calibri" pitchFamily="34" charset="0"/>
              </a:rPr>
              <a:t>        atención y los especialistas mapuche se insertan en la</a:t>
            </a:r>
          </a:p>
          <a:p>
            <a:pPr algn="just"/>
            <a:r>
              <a:rPr lang="es-CL" sz="4500" b="1" dirty="0" smtClean="0">
                <a:solidFill>
                  <a:schemeClr val="tx1"/>
                </a:solidFill>
                <a:latin typeface="Calibri" pitchFamily="34" charset="0"/>
              </a:rPr>
              <a:t>        dinámica del mismo; horarios, tiempos, etc.</a:t>
            </a:r>
          </a:p>
          <a:p>
            <a:pPr algn="just"/>
            <a:endParaRPr lang="es-CL" sz="3600" dirty="0" smtClean="0">
              <a:latin typeface="Calibri" pitchFamily="34" charset="0"/>
            </a:endParaRPr>
          </a:p>
          <a:p>
            <a:pPr algn="just"/>
            <a:endParaRPr lang="es-CL" sz="3600" dirty="0" smtClean="0">
              <a:latin typeface="Calibri" pitchFamily="34" charset="0"/>
            </a:endParaRPr>
          </a:p>
          <a:p>
            <a:pPr algn="just"/>
            <a:endParaRPr lang="es-CL" sz="2800" dirty="0" smtClean="0">
              <a:latin typeface="Calibri" pitchFamily="34" charset="0"/>
            </a:endParaRPr>
          </a:p>
          <a:p>
            <a:pPr algn="just"/>
            <a:endParaRPr lang="es-CL" sz="2800" dirty="0" smtClean="0">
              <a:latin typeface="Calibri" pitchFamily="34" charset="0"/>
            </a:endParaRPr>
          </a:p>
          <a:p>
            <a:pPr algn="just"/>
            <a:endParaRPr lang="es-CL" sz="2800" dirty="0" smtClean="0">
              <a:latin typeface="Calibri" pitchFamily="34" charset="0"/>
            </a:endParaRPr>
          </a:p>
          <a:p>
            <a:pPr algn="just"/>
            <a:endParaRPr lang="es-CL" sz="2800" dirty="0" smtClean="0">
              <a:latin typeface="Calibri" pitchFamily="34" charset="0"/>
            </a:endParaRPr>
          </a:p>
          <a:p>
            <a:pPr algn="just"/>
            <a:endParaRPr lang="es-CL" sz="2800" dirty="0" smtClean="0">
              <a:latin typeface="Calibri" pitchFamily="34" charset="0"/>
            </a:endParaRPr>
          </a:p>
          <a:p>
            <a:pPr algn="just"/>
            <a:endParaRPr lang="es-CL" sz="2800" dirty="0" smtClean="0">
              <a:latin typeface="Calibri" pitchFamily="34" charset="0"/>
            </a:endParaRPr>
          </a:p>
          <a:p>
            <a:pPr algn="just"/>
            <a:r>
              <a:rPr lang="es-CL" sz="2800" dirty="0" smtClean="0">
                <a:latin typeface="Calibri" pitchFamily="34" charset="0"/>
              </a:rPr>
              <a:t> </a:t>
            </a:r>
          </a:p>
        </p:txBody>
      </p:sp>
      <p:pic>
        <p:nvPicPr>
          <p:cNvPr id="4"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0"/>
            <a:ext cx="548126" cy="1412776"/>
          </a:xfrm>
          <a:prstGeom prst="rect">
            <a:avLst/>
          </a:prstGeom>
          <a:noFill/>
        </p:spPr>
      </p:pic>
      <p:pic>
        <p:nvPicPr>
          <p:cNvPr id="6"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1340768"/>
            <a:ext cx="548126" cy="1412776"/>
          </a:xfrm>
          <a:prstGeom prst="rect">
            <a:avLst/>
          </a:prstGeom>
          <a:noFill/>
        </p:spPr>
      </p:pic>
      <p:pic>
        <p:nvPicPr>
          <p:cNvPr id="7"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2708920"/>
            <a:ext cx="548126" cy="1412776"/>
          </a:xfrm>
          <a:prstGeom prst="rect">
            <a:avLst/>
          </a:prstGeom>
          <a:noFill/>
        </p:spPr>
      </p:pic>
      <p:pic>
        <p:nvPicPr>
          <p:cNvPr id="8"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4077072"/>
            <a:ext cx="548126" cy="1412776"/>
          </a:xfrm>
          <a:prstGeom prst="rect">
            <a:avLst/>
          </a:prstGeom>
          <a:noFill/>
        </p:spPr>
      </p:pic>
      <p:pic>
        <p:nvPicPr>
          <p:cNvPr id="9"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5445224"/>
            <a:ext cx="548126" cy="1412776"/>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003232" cy="1143000"/>
          </a:xfrm>
        </p:spPr>
        <p:txBody>
          <a:bodyPr>
            <a:normAutofit fontScale="90000"/>
          </a:bodyPr>
          <a:lstStyle/>
          <a:p>
            <a:r>
              <a:rPr lang="es-CL" dirty="0" smtClean="0"/>
              <a:t>Modelos en que los agentes médicos indígenas tienden a mantener la responsabilidad en la atención</a:t>
            </a:r>
            <a:endParaRPr lang="es-CL" dirty="0"/>
          </a:p>
        </p:txBody>
      </p:sp>
      <p:sp>
        <p:nvSpPr>
          <p:cNvPr id="3" name="Espaço Reservado para Conteúdo 2"/>
          <p:cNvSpPr>
            <a:spLocks noGrp="1"/>
          </p:cNvSpPr>
          <p:nvPr>
            <p:ph sz="quarter" idx="1"/>
          </p:nvPr>
        </p:nvSpPr>
        <p:spPr>
          <a:xfrm>
            <a:off x="179512" y="1628800"/>
            <a:ext cx="8064896" cy="4525963"/>
          </a:xfrm>
        </p:spPr>
        <p:txBody>
          <a:bodyPr>
            <a:normAutofit fontScale="62500" lnSpcReduction="20000"/>
          </a:bodyPr>
          <a:lstStyle/>
          <a:p>
            <a:pPr algn="just"/>
            <a:endParaRPr lang="es-CL" dirty="0" smtClean="0"/>
          </a:p>
          <a:p>
            <a:pPr algn="just"/>
            <a:r>
              <a:rPr lang="es-CL" dirty="0" smtClean="0"/>
              <a:t>“[…] por ejemplo hay una experiencia en el Hospital de </a:t>
            </a:r>
            <a:r>
              <a:rPr lang="es-CL" dirty="0" err="1" smtClean="0"/>
              <a:t>Traiguen</a:t>
            </a:r>
            <a:r>
              <a:rPr lang="es-CL" dirty="0" smtClean="0"/>
              <a:t> donde ellos tienen lo que se llama un Policlínico de Salud Intercultural, donde se realiza atención de un médico occidental preparado, capacitado, con los facilitadores interculturales porque allá los agentes de salud mapuche no están dentro de los establecimientos, se deriva, si necesita atención de machi, se deriva a machi, que es lo que hace el programa, facilita el traslado, ni siquiera la relación financiera, nuestro trabajo llega hasta que el paciente va con su </a:t>
            </a:r>
            <a:r>
              <a:rPr lang="es-CL" i="1" dirty="0" err="1" smtClean="0"/>
              <a:t>geh</a:t>
            </a:r>
            <a:r>
              <a:rPr lang="es-CL" i="1" dirty="0" smtClean="0"/>
              <a:t> </a:t>
            </a:r>
            <a:r>
              <a:rPr lang="es-CL" i="1" dirty="0" err="1" smtClean="0"/>
              <a:t>kuxan</a:t>
            </a:r>
            <a:r>
              <a:rPr lang="es-CL" dirty="0" smtClean="0"/>
              <a:t> [dueño de enfermo], a veces hacen los facilitadores de </a:t>
            </a:r>
            <a:r>
              <a:rPr lang="es-CL" i="1" dirty="0" err="1" smtClean="0"/>
              <a:t>geh</a:t>
            </a:r>
            <a:r>
              <a:rPr lang="es-CL" i="1" dirty="0" smtClean="0"/>
              <a:t> </a:t>
            </a:r>
            <a:r>
              <a:rPr lang="es-CL" i="1" dirty="0" err="1" smtClean="0"/>
              <a:t>kuxan</a:t>
            </a:r>
            <a:r>
              <a:rPr lang="es-CL" dirty="0" smtClean="0"/>
              <a:t> [dueño de enfermo]porque la movilización no alcanza para qué vaya el acompañante y la relación con el machi la hace el propio </a:t>
            </a:r>
            <a:r>
              <a:rPr lang="es-CL" i="1" dirty="0" err="1" smtClean="0"/>
              <a:t>kuxan</a:t>
            </a:r>
            <a:r>
              <a:rPr lang="es-CL" dirty="0" smtClean="0"/>
              <a:t> [enfermo], el programa no paga eso no es, entre comillas, aceptable. Entonces existe esa experiencia, existe una experiencia de trabajo en Pantano, bueno ahí entraríamos a otro tema, pero son otras experiencias, pero no hay ninguna que implique la atención de agentes de salud mapuche en establecimientos de salud occidental” (Presentación Angélica </a:t>
            </a:r>
            <a:r>
              <a:rPr lang="es-CL" dirty="0" err="1" smtClean="0"/>
              <a:t>Brandell</a:t>
            </a:r>
            <a:r>
              <a:rPr lang="es-CL" dirty="0" smtClean="0"/>
              <a:t> SSAN).</a:t>
            </a:r>
            <a:endParaRPr lang="pt-BR" dirty="0" smtClean="0"/>
          </a:p>
          <a:p>
            <a:pPr algn="just"/>
            <a:endParaRPr lang="es-CL" dirty="0"/>
          </a:p>
        </p:txBody>
      </p:sp>
      <p:pic>
        <p:nvPicPr>
          <p:cNvPr id="4"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0"/>
            <a:ext cx="548126" cy="1412776"/>
          </a:xfrm>
          <a:prstGeom prst="rect">
            <a:avLst/>
          </a:prstGeom>
          <a:noFill/>
        </p:spPr>
      </p:pic>
      <p:pic>
        <p:nvPicPr>
          <p:cNvPr id="6"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1340768"/>
            <a:ext cx="548126" cy="1412776"/>
          </a:xfrm>
          <a:prstGeom prst="rect">
            <a:avLst/>
          </a:prstGeom>
          <a:noFill/>
        </p:spPr>
      </p:pic>
      <p:pic>
        <p:nvPicPr>
          <p:cNvPr id="7"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2708920"/>
            <a:ext cx="548126" cy="1412776"/>
          </a:xfrm>
          <a:prstGeom prst="rect">
            <a:avLst/>
          </a:prstGeom>
          <a:noFill/>
        </p:spPr>
      </p:pic>
      <p:pic>
        <p:nvPicPr>
          <p:cNvPr id="8"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4077072"/>
            <a:ext cx="548126" cy="1412776"/>
          </a:xfrm>
          <a:prstGeom prst="rect">
            <a:avLst/>
          </a:prstGeom>
          <a:noFill/>
        </p:spPr>
      </p:pic>
      <p:pic>
        <p:nvPicPr>
          <p:cNvPr id="9"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5445224"/>
            <a:ext cx="548126" cy="1412776"/>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7859216" cy="1210146"/>
          </a:xfrm>
        </p:spPr>
        <p:txBody>
          <a:bodyPr>
            <a:normAutofit fontScale="90000"/>
          </a:bodyPr>
          <a:lstStyle/>
          <a:p>
            <a:r>
              <a:rPr lang="es-CL" sz="4000" dirty="0" smtClean="0"/>
              <a:t/>
            </a:r>
            <a:br>
              <a:rPr lang="es-CL" sz="4000" dirty="0" smtClean="0"/>
            </a:br>
            <a:r>
              <a:rPr lang="es-CL" sz="4000" dirty="0" smtClean="0"/>
              <a:t/>
            </a:r>
            <a:br>
              <a:rPr lang="es-CL" sz="4000" dirty="0" smtClean="0"/>
            </a:br>
            <a:r>
              <a:rPr lang="es-CL" sz="4000" dirty="0" smtClean="0"/>
              <a:t/>
            </a:r>
            <a:br>
              <a:rPr lang="es-CL" sz="4000" dirty="0" smtClean="0"/>
            </a:br>
            <a:r>
              <a:rPr lang="es-CL" sz="4000" dirty="0" smtClean="0"/>
              <a:t>Modelos en donde el Servicio actúa como responsable</a:t>
            </a:r>
            <a:r>
              <a:rPr lang="es-CL" sz="4000" dirty="0" smtClean="0">
                <a:solidFill>
                  <a:schemeClr val="tx1"/>
                </a:solidFill>
              </a:rPr>
              <a:t> </a:t>
            </a:r>
            <a:r>
              <a:rPr lang="es-CL" dirty="0" smtClean="0">
                <a:solidFill>
                  <a:schemeClr val="tx1"/>
                </a:solidFill>
              </a:rPr>
              <a:t/>
            </a:r>
            <a:br>
              <a:rPr lang="es-CL" dirty="0" smtClean="0">
                <a:solidFill>
                  <a:schemeClr val="tx1"/>
                </a:solidFill>
              </a:rPr>
            </a:br>
            <a:r>
              <a:rPr lang="es-ES" sz="2700" dirty="0" smtClean="0">
                <a:solidFill>
                  <a:schemeClr val="tx1"/>
                </a:solidFill>
                <a:latin typeface="Calibri" pitchFamily="34" charset="0"/>
              </a:rPr>
              <a:t>Experiencia RUKA LAWEN o Casa de la Medicina Mapuche.4 </a:t>
            </a:r>
            <a:r>
              <a:rPr lang="es-ES" sz="2700" i="1" dirty="0" err="1" smtClean="0">
                <a:solidFill>
                  <a:schemeClr val="tx1"/>
                </a:solidFill>
                <a:latin typeface="Calibri" pitchFamily="34" charset="0"/>
              </a:rPr>
              <a:t>Lawentuchefe</a:t>
            </a:r>
            <a:r>
              <a:rPr lang="es-ES" sz="2700" dirty="0" smtClean="0">
                <a:solidFill>
                  <a:schemeClr val="tx1"/>
                </a:solidFill>
                <a:latin typeface="Calibri" pitchFamily="34" charset="0"/>
              </a:rPr>
              <a:t> en atención. 1 </a:t>
            </a:r>
            <a:r>
              <a:rPr lang="es-ES" sz="2700" i="1" dirty="0" err="1" smtClean="0">
                <a:solidFill>
                  <a:schemeClr val="tx1"/>
                </a:solidFill>
                <a:latin typeface="Calibri" pitchFamily="34" charset="0"/>
              </a:rPr>
              <a:t>Lawentuchefe</a:t>
            </a:r>
            <a:r>
              <a:rPr lang="es-ES" sz="2700" dirty="0" smtClean="0">
                <a:solidFill>
                  <a:schemeClr val="tx1"/>
                </a:solidFill>
                <a:latin typeface="Calibri" pitchFamily="34" charset="0"/>
              </a:rPr>
              <a:t> en recolección de hierbas y preparación de medicina, se cuenta con 1 Asistente.  </a:t>
            </a:r>
            <a:br>
              <a:rPr lang="es-ES" sz="2700" dirty="0" smtClean="0">
                <a:solidFill>
                  <a:schemeClr val="tx1"/>
                </a:solidFill>
                <a:latin typeface="Calibri" pitchFamily="34" charset="0"/>
              </a:rPr>
            </a:br>
            <a:r>
              <a:rPr lang="es-ES" sz="2700" dirty="0" smtClean="0">
                <a:solidFill>
                  <a:schemeClr val="tx1"/>
                </a:solidFill>
                <a:latin typeface="Calibri" pitchFamily="34" charset="0"/>
              </a:rPr>
              <a:t>3907 prestaciones. </a:t>
            </a:r>
            <a:r>
              <a:rPr lang="es-ES" sz="2700" b="1" dirty="0" smtClean="0">
                <a:latin typeface="Calibri" pitchFamily="34" charset="0"/>
              </a:rPr>
              <a:t>CESFAM  Lago </a:t>
            </a:r>
            <a:r>
              <a:rPr lang="es-ES" sz="2700" b="1" dirty="0" err="1" smtClean="0">
                <a:latin typeface="Calibri" pitchFamily="34" charset="0"/>
              </a:rPr>
              <a:t>Ranco</a:t>
            </a:r>
            <a:r>
              <a:rPr lang="es-ES" sz="2700" dirty="0" smtClean="0">
                <a:latin typeface="Calibri" pitchFamily="34" charset="0"/>
              </a:rPr>
              <a:t>. </a:t>
            </a:r>
            <a:r>
              <a:rPr lang="pt-BR" sz="2700" dirty="0" smtClean="0">
                <a:latin typeface="Calibri" pitchFamily="34" charset="0"/>
              </a:rPr>
              <a:t/>
            </a:r>
            <a:br>
              <a:rPr lang="pt-BR" sz="2700" dirty="0" smtClean="0">
                <a:latin typeface="Calibri" pitchFamily="34" charset="0"/>
              </a:rPr>
            </a:br>
            <a:endParaRPr lang="es-CL" sz="2700" dirty="0">
              <a:latin typeface="Calibri" pitchFamily="34" charset="0"/>
            </a:endParaRPr>
          </a:p>
        </p:txBody>
      </p:sp>
      <p:pic>
        <p:nvPicPr>
          <p:cNvPr id="4" name="Espaço Reservado para Conteúdo 3" descr="DSC00410"/>
          <p:cNvPicPr>
            <a:picLocks noGrp="1"/>
          </p:cNvPicPr>
          <p:nvPr>
            <p:ph sz="quarter" idx="1"/>
          </p:nvPr>
        </p:nvPicPr>
        <p:blipFill>
          <a:blip r:embed="rId2" cstate="print">
            <a:extLst>
              <a:ext uri="{28A0092B-C50C-407E-A947-70E740481C1C}"/>
            </a:extLst>
          </a:blip>
          <a:srcRect/>
          <a:stretch>
            <a:fillRect/>
          </a:stretch>
        </p:blipFill>
        <p:spPr bwMode="auto">
          <a:xfrm>
            <a:off x="2195737" y="2924944"/>
            <a:ext cx="3312368" cy="2226461"/>
          </a:xfrm>
          <a:prstGeom prst="ellipse">
            <a:avLst/>
          </a:prstGeom>
          <a:ln>
            <a:noFill/>
          </a:ln>
          <a:effectLst>
            <a:softEdge rad="112500"/>
          </a:effectLst>
          <a:extLst>
            <a:ext uri="{909E8E84-426E-40DD-AFC4-6F175D3DCCD1}"/>
          </a:extLst>
        </p:spPr>
      </p:pic>
      <p:sp>
        <p:nvSpPr>
          <p:cNvPr id="3073" name="Rectangle 1"/>
          <p:cNvSpPr>
            <a:spLocks noChangeArrowheads="1"/>
          </p:cNvSpPr>
          <p:nvPr/>
        </p:nvSpPr>
        <p:spPr bwMode="auto">
          <a:xfrm>
            <a:off x="611560" y="5019564"/>
            <a:ext cx="7632848"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En este Servicio V la interacción entre sistemas médicos se manifiesta a través de la </a:t>
            </a:r>
            <a:r>
              <a:rPr kumimoji="0" lang="es-CL"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derivación desde el equipo médico hacia los especialistas tradicionales. También se producen derivaciones desde el sistema tradicional hacia el alópata cuando la machi lo considera necesario, sobre todo en el caso de crónicos o </a:t>
            </a:r>
            <a:r>
              <a:rPr kumimoji="0" lang="es-CL" b="0" i="1"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wigka</a:t>
            </a:r>
            <a:r>
              <a:rPr kumimoji="0" lang="es-CL" b="0" i="1"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r>
              <a:rPr kumimoji="0" lang="es-CL" b="0" i="1"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kuxan</a:t>
            </a:r>
            <a:r>
              <a:rPr kumimoji="0" lang="es-CL"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(enfermedades no mapuche). </a:t>
            </a:r>
            <a:endParaRPr kumimoji="0" lang="es-CL" b="0" i="0" u="none" strike="noStrike" cap="none" normalizeH="0" baseline="0" dirty="0" smtClean="0">
              <a:ln>
                <a:noFill/>
              </a:ln>
              <a:solidFill>
                <a:schemeClr val="tx1"/>
              </a:solidFill>
              <a:effectLst/>
              <a:latin typeface="Arial" pitchFamily="34" charset="0"/>
              <a:cs typeface="Arial" pitchFamily="34" charset="0"/>
            </a:endParaRPr>
          </a:p>
        </p:txBody>
      </p:sp>
      <p:pic>
        <p:nvPicPr>
          <p:cNvPr id="5" name="Picture 4" descr="https://encrypted-tbn0.gstatic.com/images?q=tbn:ANd9GcSubWmktyc6jMn_pR0JHdwgYA5XkbU7oZ3yqIs82J1gTnRpiqUH">
            <a:hlinkClick r:id="rId3"/>
          </p:cNvPr>
          <p:cNvPicPr>
            <a:picLocks noChangeAspect="1" noChangeArrowheads="1"/>
          </p:cNvPicPr>
          <p:nvPr/>
        </p:nvPicPr>
        <p:blipFill>
          <a:blip r:embed="rId4" cstate="print"/>
          <a:stretch>
            <a:fillRect/>
          </a:stretch>
        </p:blipFill>
        <p:spPr bwMode="auto">
          <a:xfrm>
            <a:off x="8388424" y="0"/>
            <a:ext cx="548126" cy="1412776"/>
          </a:xfrm>
          <a:prstGeom prst="rect">
            <a:avLst/>
          </a:prstGeom>
          <a:noFill/>
        </p:spPr>
      </p:pic>
      <p:pic>
        <p:nvPicPr>
          <p:cNvPr id="9" name="Picture 4" descr="https://encrypted-tbn0.gstatic.com/images?q=tbn:ANd9GcSubWmktyc6jMn_pR0JHdwgYA5XkbU7oZ3yqIs82J1gTnRpiqUH">
            <a:hlinkClick r:id="rId3"/>
          </p:cNvPr>
          <p:cNvPicPr>
            <a:picLocks noChangeAspect="1" noChangeArrowheads="1"/>
          </p:cNvPicPr>
          <p:nvPr/>
        </p:nvPicPr>
        <p:blipFill>
          <a:blip r:embed="rId4" cstate="print"/>
          <a:stretch>
            <a:fillRect/>
          </a:stretch>
        </p:blipFill>
        <p:spPr bwMode="auto">
          <a:xfrm>
            <a:off x="8388424" y="1412776"/>
            <a:ext cx="548126" cy="1412776"/>
          </a:xfrm>
          <a:prstGeom prst="rect">
            <a:avLst/>
          </a:prstGeom>
          <a:noFill/>
        </p:spPr>
      </p:pic>
      <p:pic>
        <p:nvPicPr>
          <p:cNvPr id="10" name="Picture 4" descr="https://encrypted-tbn0.gstatic.com/images?q=tbn:ANd9GcSubWmktyc6jMn_pR0JHdwgYA5XkbU7oZ3yqIs82J1gTnRpiqUH">
            <a:hlinkClick r:id="rId3"/>
          </p:cNvPr>
          <p:cNvPicPr>
            <a:picLocks noChangeAspect="1" noChangeArrowheads="1"/>
          </p:cNvPicPr>
          <p:nvPr/>
        </p:nvPicPr>
        <p:blipFill>
          <a:blip r:embed="rId4" cstate="print"/>
          <a:stretch>
            <a:fillRect/>
          </a:stretch>
        </p:blipFill>
        <p:spPr bwMode="auto">
          <a:xfrm>
            <a:off x="8388424" y="2780928"/>
            <a:ext cx="548126" cy="1412776"/>
          </a:xfrm>
          <a:prstGeom prst="rect">
            <a:avLst/>
          </a:prstGeom>
          <a:noFill/>
        </p:spPr>
      </p:pic>
      <p:pic>
        <p:nvPicPr>
          <p:cNvPr id="11" name="Picture 4" descr="https://encrypted-tbn0.gstatic.com/images?q=tbn:ANd9GcSubWmktyc6jMn_pR0JHdwgYA5XkbU7oZ3yqIs82J1gTnRpiqUH">
            <a:hlinkClick r:id="rId3"/>
          </p:cNvPr>
          <p:cNvPicPr>
            <a:picLocks noChangeAspect="1" noChangeArrowheads="1"/>
          </p:cNvPicPr>
          <p:nvPr/>
        </p:nvPicPr>
        <p:blipFill>
          <a:blip r:embed="rId4" cstate="print"/>
          <a:stretch>
            <a:fillRect/>
          </a:stretch>
        </p:blipFill>
        <p:spPr bwMode="auto">
          <a:xfrm>
            <a:off x="8388424" y="4149080"/>
            <a:ext cx="548126" cy="1412776"/>
          </a:xfrm>
          <a:prstGeom prst="rect">
            <a:avLst/>
          </a:prstGeom>
          <a:noFill/>
        </p:spPr>
      </p:pic>
      <p:pic>
        <p:nvPicPr>
          <p:cNvPr id="12" name="Picture 4" descr="https://encrypted-tbn0.gstatic.com/images?q=tbn:ANd9GcSubWmktyc6jMn_pR0JHdwgYA5XkbU7oZ3yqIs82J1gTnRpiqUH">
            <a:hlinkClick r:id="rId3"/>
          </p:cNvPr>
          <p:cNvPicPr>
            <a:picLocks noChangeAspect="1" noChangeArrowheads="1"/>
          </p:cNvPicPr>
          <p:nvPr/>
        </p:nvPicPr>
        <p:blipFill>
          <a:blip r:embed="rId4" cstate="print"/>
          <a:stretch>
            <a:fillRect/>
          </a:stretch>
        </p:blipFill>
        <p:spPr bwMode="auto">
          <a:xfrm>
            <a:off x="8388424" y="5445224"/>
            <a:ext cx="548126" cy="1412776"/>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23528" y="260648"/>
            <a:ext cx="8229600" cy="706090"/>
          </a:xfrm>
        </p:spPr>
        <p:txBody>
          <a:bodyPr>
            <a:noAutofit/>
          </a:bodyPr>
          <a:lstStyle/>
          <a:p>
            <a:r>
              <a:rPr lang="es-CL" sz="2800" dirty="0" smtClean="0"/>
              <a:t>Ejemplo </a:t>
            </a:r>
            <a:r>
              <a:rPr lang="es-CL" sz="2800" dirty="0" err="1" smtClean="0"/>
              <a:t>Flujograma</a:t>
            </a:r>
            <a:r>
              <a:rPr lang="es-CL" sz="2800" dirty="0" smtClean="0"/>
              <a:t> de Complementariedad de la Atención N1</a:t>
            </a:r>
            <a:br>
              <a:rPr lang="es-CL" sz="2800" dirty="0" smtClean="0"/>
            </a:br>
            <a:r>
              <a:rPr lang="es-CL" sz="2000" dirty="0" smtClean="0"/>
              <a:t>[</a:t>
            </a:r>
            <a:r>
              <a:rPr lang="es-CL" sz="2000" dirty="0" err="1" smtClean="0"/>
              <a:t>Tirua</a:t>
            </a:r>
            <a:r>
              <a:rPr lang="es-CL" sz="2000" dirty="0" smtClean="0"/>
              <a:t> Agosto de 2012]</a:t>
            </a:r>
            <a:endParaRPr lang="es-CL" sz="2000" dirty="0"/>
          </a:p>
        </p:txBody>
      </p:sp>
      <p:pic>
        <p:nvPicPr>
          <p:cNvPr id="41986" name="Picture 2"/>
          <p:cNvPicPr>
            <a:picLocks noChangeAspect="1" noChangeArrowheads="1"/>
          </p:cNvPicPr>
          <p:nvPr/>
        </p:nvPicPr>
        <p:blipFill>
          <a:blip r:embed="rId2" cstate="print"/>
          <a:srcRect/>
          <a:stretch>
            <a:fillRect/>
          </a:stretch>
        </p:blipFill>
        <p:spPr bwMode="auto">
          <a:xfrm>
            <a:off x="539552" y="1157728"/>
            <a:ext cx="7920880" cy="5611062"/>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CL" dirty="0" smtClean="0"/>
              <a:t>Reivindicaciones y demandas históricas del Movimiento Indígena</a:t>
            </a:r>
            <a:endParaRPr lang="es-CL" dirty="0"/>
          </a:p>
        </p:txBody>
      </p:sp>
      <p:sp>
        <p:nvSpPr>
          <p:cNvPr id="3" name="Espaço Reservado para Conteúdo 2"/>
          <p:cNvSpPr>
            <a:spLocks noGrp="1"/>
          </p:cNvSpPr>
          <p:nvPr>
            <p:ph idx="1"/>
          </p:nvPr>
        </p:nvSpPr>
        <p:spPr>
          <a:xfrm>
            <a:off x="457200" y="1600200"/>
            <a:ext cx="7931224" cy="4525963"/>
          </a:xfrm>
        </p:spPr>
        <p:txBody>
          <a:bodyPr>
            <a:normAutofit/>
          </a:bodyPr>
          <a:lstStyle/>
          <a:p>
            <a:pPr algn="just"/>
            <a:r>
              <a:rPr lang="es-CL" sz="2800" b="1" dirty="0" smtClean="0"/>
              <a:t>Estados-nación. </a:t>
            </a:r>
          </a:p>
          <a:p>
            <a:pPr algn="just">
              <a:buNone/>
            </a:pPr>
            <a:r>
              <a:rPr lang="es-CL" sz="2800" b="1" dirty="0" smtClean="0"/>
              <a:t>	</a:t>
            </a:r>
            <a:r>
              <a:rPr lang="es-CL" sz="2800" dirty="0" smtClean="0"/>
              <a:t>Procesos excluyentes, marginalidad y</a:t>
            </a:r>
          </a:p>
          <a:p>
            <a:pPr algn="just">
              <a:buNone/>
            </a:pPr>
            <a:r>
              <a:rPr lang="es-CL" sz="2800" dirty="0" smtClean="0"/>
              <a:t> empobrecimiento. Racismo y discriminación</a:t>
            </a:r>
          </a:p>
          <a:p>
            <a:pPr algn="just">
              <a:buNone/>
            </a:pPr>
            <a:r>
              <a:rPr lang="es-CL" sz="2800" dirty="0" smtClean="0"/>
              <a:t>	 Dicotomía “Civilización-Barbarie”.</a:t>
            </a:r>
          </a:p>
          <a:p>
            <a:pPr algn="just"/>
            <a:r>
              <a:rPr lang="es-CL" sz="2800" b="1" dirty="0" smtClean="0"/>
              <a:t>Movilizaciones y resistencia indígena.</a:t>
            </a:r>
          </a:p>
          <a:p>
            <a:pPr algn="just">
              <a:buNone/>
            </a:pPr>
            <a:r>
              <a:rPr lang="es-CL" sz="2800" b="1" i="1" dirty="0" smtClean="0"/>
              <a:t>	</a:t>
            </a:r>
            <a:r>
              <a:rPr lang="es-CL" sz="2800" i="1" dirty="0" smtClean="0"/>
              <a:t>- Contexto Nacional</a:t>
            </a:r>
          </a:p>
          <a:p>
            <a:pPr algn="just">
              <a:buNone/>
            </a:pPr>
            <a:r>
              <a:rPr lang="es-CL" sz="2800" i="1" dirty="0" smtClean="0"/>
              <a:t>	-Contexto Internacional</a:t>
            </a:r>
          </a:p>
          <a:p>
            <a:pPr algn="just">
              <a:buNone/>
            </a:pPr>
            <a:r>
              <a:rPr lang="es-CL" sz="2800" dirty="0" smtClean="0"/>
              <a:t>	</a:t>
            </a:r>
            <a:endParaRPr lang="es-CL" sz="2800" dirty="0"/>
          </a:p>
        </p:txBody>
      </p:sp>
      <p:pic>
        <p:nvPicPr>
          <p:cNvPr id="4"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16416" y="0"/>
            <a:ext cx="548126" cy="1412776"/>
          </a:xfrm>
          <a:prstGeom prst="rect">
            <a:avLst/>
          </a:prstGeom>
          <a:noFill/>
        </p:spPr>
      </p:pic>
      <p:pic>
        <p:nvPicPr>
          <p:cNvPr id="5"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16416" y="1340768"/>
            <a:ext cx="548126" cy="1412776"/>
          </a:xfrm>
          <a:prstGeom prst="rect">
            <a:avLst/>
          </a:prstGeom>
          <a:noFill/>
        </p:spPr>
      </p:pic>
      <p:pic>
        <p:nvPicPr>
          <p:cNvPr id="6"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16416" y="2708920"/>
            <a:ext cx="548126" cy="1412776"/>
          </a:xfrm>
          <a:prstGeom prst="rect">
            <a:avLst/>
          </a:prstGeom>
          <a:noFill/>
        </p:spPr>
      </p:pic>
      <p:pic>
        <p:nvPicPr>
          <p:cNvPr id="7"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16416" y="4077072"/>
            <a:ext cx="548126" cy="1412776"/>
          </a:xfrm>
          <a:prstGeom prst="rect">
            <a:avLst/>
          </a:prstGeom>
          <a:noFill/>
        </p:spPr>
      </p:pic>
      <p:pic>
        <p:nvPicPr>
          <p:cNvPr id="8"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16416" y="5445224"/>
            <a:ext cx="548126" cy="1412776"/>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634082"/>
          </a:xfrm>
        </p:spPr>
        <p:txBody>
          <a:bodyPr>
            <a:normAutofit fontScale="90000"/>
          </a:bodyPr>
          <a:lstStyle/>
          <a:p>
            <a:r>
              <a:rPr lang="es-CL" dirty="0" smtClean="0"/>
              <a:t>Desafíos Permanentes</a:t>
            </a:r>
            <a:br>
              <a:rPr lang="es-CL" dirty="0" smtClean="0"/>
            </a:br>
            <a:endParaRPr lang="es-CL" dirty="0"/>
          </a:p>
        </p:txBody>
      </p:sp>
      <p:sp>
        <p:nvSpPr>
          <p:cNvPr id="3" name="Espaço Reservado para Conteúdo 2"/>
          <p:cNvSpPr>
            <a:spLocks noGrp="1"/>
          </p:cNvSpPr>
          <p:nvPr>
            <p:ph idx="1"/>
          </p:nvPr>
        </p:nvSpPr>
        <p:spPr>
          <a:xfrm>
            <a:off x="179512" y="620688"/>
            <a:ext cx="7992888" cy="6237312"/>
          </a:xfrm>
        </p:spPr>
        <p:style>
          <a:lnRef idx="2">
            <a:schemeClr val="accent2"/>
          </a:lnRef>
          <a:fillRef idx="1">
            <a:schemeClr val="lt1"/>
          </a:fillRef>
          <a:effectRef idx="0">
            <a:schemeClr val="accent2"/>
          </a:effectRef>
          <a:fontRef idx="minor">
            <a:schemeClr val="dk1"/>
          </a:fontRef>
        </p:style>
        <p:txBody>
          <a:bodyPr>
            <a:noAutofit/>
          </a:bodyPr>
          <a:lstStyle/>
          <a:p>
            <a:pPr algn="just"/>
            <a:r>
              <a:rPr lang="es-CL" sz="1400" b="1" dirty="0" smtClean="0"/>
              <a:t>La interculturalidad (paradigma critico) como un reto permanente, de liberación y no de dominación, ni </a:t>
            </a:r>
            <a:r>
              <a:rPr lang="es-CL" sz="1400" b="1" dirty="0" err="1" smtClean="0"/>
              <a:t>folcklorización</a:t>
            </a:r>
            <a:r>
              <a:rPr lang="es-CL" sz="1400" b="1" dirty="0" smtClean="0"/>
              <a:t>. Un enfoque que permita el dialogo, la </a:t>
            </a:r>
            <a:r>
              <a:rPr lang="es-CL" sz="1400" b="1" dirty="0" err="1" smtClean="0"/>
              <a:t>complementareidad</a:t>
            </a:r>
            <a:r>
              <a:rPr lang="es-CL" sz="1400" b="1" dirty="0" smtClean="0"/>
              <a:t> y articulación de los sistemas médicos. Y que aborde problemáticas que subyacen a la salud de los Pueblos, territorio y relaciones de poder entre sistemas de salud.</a:t>
            </a:r>
          </a:p>
          <a:p>
            <a:pPr lvl="2">
              <a:buFont typeface="Wingdings" pitchFamily="2" charset="2"/>
              <a:buChar char="ü"/>
            </a:pPr>
            <a:r>
              <a:rPr lang="es-CL" sz="1400" b="1" u="sng" dirty="0" smtClean="0"/>
              <a:t>Interculturalidad no son sistemas médicos indígenas.</a:t>
            </a:r>
          </a:p>
          <a:p>
            <a:pPr lvl="2">
              <a:buFont typeface="Wingdings" pitchFamily="2" charset="2"/>
              <a:buChar char="ü"/>
            </a:pPr>
            <a:r>
              <a:rPr lang="es-CL" sz="1400" b="1" dirty="0" smtClean="0"/>
              <a:t>Sistemas médicos indígenas piedra angular de cualquier modelo</a:t>
            </a:r>
          </a:p>
          <a:p>
            <a:pPr lvl="2">
              <a:buFont typeface="Wingdings" pitchFamily="2" charset="2"/>
              <a:buChar char="ü"/>
            </a:pPr>
            <a:r>
              <a:rPr lang="es-CL" sz="1400" b="1" dirty="0" smtClean="0"/>
              <a:t>Necesidad de contar con perfiles epidemiológicos desde los Pueblos</a:t>
            </a:r>
          </a:p>
          <a:p>
            <a:pPr lvl="2">
              <a:buFont typeface="Wingdings" pitchFamily="2" charset="2"/>
              <a:buChar char="ü"/>
            </a:pPr>
            <a:r>
              <a:rPr lang="es-CL" sz="1400" b="1" dirty="0" smtClean="0"/>
              <a:t>Procesos serios de formación sistemática del personal de salud, desde las Universidades y CFT. </a:t>
            </a:r>
          </a:p>
          <a:p>
            <a:pPr lvl="2">
              <a:buFont typeface="Wingdings" pitchFamily="2" charset="2"/>
              <a:buChar char="ü"/>
            </a:pPr>
            <a:r>
              <a:rPr lang="es-CL" sz="1400" b="1" dirty="0" smtClean="0"/>
              <a:t>Incorporar Modelos de salud  y de vida propios (</a:t>
            </a:r>
            <a:r>
              <a:rPr lang="es-CL" sz="1400" b="1" dirty="0" err="1" smtClean="0"/>
              <a:t>Küme</a:t>
            </a:r>
            <a:r>
              <a:rPr lang="es-CL" sz="1400" b="1" dirty="0" smtClean="0"/>
              <a:t> </a:t>
            </a:r>
            <a:r>
              <a:rPr lang="es-CL" sz="1400" b="1" dirty="0" err="1" smtClean="0"/>
              <a:t>felen</a:t>
            </a:r>
            <a:r>
              <a:rPr lang="es-CL" sz="1400" b="1" dirty="0" smtClean="0"/>
              <a:t>/</a:t>
            </a:r>
            <a:r>
              <a:rPr lang="es-CL" sz="1400" b="1" dirty="0" err="1" smtClean="0"/>
              <a:t>Küme</a:t>
            </a:r>
            <a:r>
              <a:rPr lang="es-CL" sz="1400" b="1" dirty="0" smtClean="0"/>
              <a:t> </a:t>
            </a:r>
            <a:r>
              <a:rPr lang="es-CL" sz="1400" b="1" dirty="0" err="1" smtClean="0"/>
              <a:t>Mogen</a:t>
            </a:r>
            <a:r>
              <a:rPr lang="es-CL" sz="1400" b="1" dirty="0" smtClean="0"/>
              <a:t>), para acercarnos a la integralidad del concepto de salud.</a:t>
            </a:r>
          </a:p>
          <a:p>
            <a:pPr>
              <a:buNone/>
            </a:pPr>
            <a:endParaRPr lang="es-CL" sz="1400" b="1" dirty="0" smtClean="0"/>
          </a:p>
          <a:p>
            <a:pPr algn="just"/>
            <a:r>
              <a:rPr lang="es-CL" sz="1400" b="1" dirty="0" smtClean="0"/>
              <a:t>La participación en el actual contexto de derechos, participación vinculante, efectiva y con resultados en concordancia con el contexto actual de derechos, donde el autogobierno es una posibilidad real.</a:t>
            </a:r>
          </a:p>
          <a:p>
            <a:pPr lvl="2" algn="just">
              <a:buFont typeface="Wingdings" pitchFamily="2" charset="2"/>
              <a:buChar char="ü"/>
            </a:pPr>
            <a:r>
              <a:rPr lang="es-CL" sz="1400" b="1" dirty="0" smtClean="0"/>
              <a:t>Considerar modelos de participación de los Pueblos</a:t>
            </a:r>
          </a:p>
          <a:p>
            <a:pPr lvl="2" algn="just">
              <a:buFont typeface="Wingdings" pitchFamily="2" charset="2"/>
              <a:buChar char="ü"/>
            </a:pPr>
            <a:r>
              <a:rPr lang="es-CL" sz="1400" b="1" dirty="0" err="1" smtClean="0"/>
              <a:t>Nesecidad</a:t>
            </a:r>
            <a:r>
              <a:rPr lang="es-CL" sz="1400" b="1" dirty="0" smtClean="0"/>
              <a:t> de ir diseñando, implementando, evaluando planes y programas de trabajo con los </a:t>
            </a:r>
            <a:r>
              <a:rPr lang="es-CL" sz="1400" b="1" dirty="0" err="1" smtClean="0"/>
              <a:t>rep</a:t>
            </a:r>
            <a:r>
              <a:rPr lang="es-CL" sz="1400" b="1" dirty="0" smtClean="0"/>
              <a:t>. de P.I</a:t>
            </a:r>
          </a:p>
          <a:p>
            <a:pPr lvl="2" algn="just">
              <a:buFont typeface="Wingdings" pitchFamily="2" charset="2"/>
              <a:buChar char="ü"/>
            </a:pPr>
            <a:r>
              <a:rPr lang="es-CL" sz="1400" b="1" dirty="0" smtClean="0"/>
              <a:t>Procesos de retroalimentación permanente de los equipos, </a:t>
            </a:r>
            <a:r>
              <a:rPr lang="es-CL" sz="1400" b="1" dirty="0" err="1" smtClean="0"/>
              <a:t>monitoreos</a:t>
            </a:r>
            <a:r>
              <a:rPr lang="es-CL" sz="1400" b="1" dirty="0" smtClean="0"/>
              <a:t>, evaluaciones y sistematizaciones. Procesos de aprendizaje , otorgar racionalidad y conciencia a los programas .</a:t>
            </a:r>
          </a:p>
          <a:p>
            <a:pPr algn="just"/>
            <a:r>
              <a:rPr lang="es-CL" sz="1400" b="1" dirty="0" smtClean="0"/>
              <a:t>Equidad como posibilidad de acceso a sistemas médicos autónomos, y no dependientes. Esto es relevante considerando el actual modelo de administración y financiamiento, que violenta las bases éticas de los sistemas médicos indígenas. </a:t>
            </a:r>
          </a:p>
          <a:p>
            <a:pPr lvl="2">
              <a:buFont typeface="Wingdings" pitchFamily="2" charset="2"/>
              <a:buChar char="ü"/>
            </a:pPr>
            <a:r>
              <a:rPr lang="es-CL" sz="1400" b="1" dirty="0" smtClean="0"/>
              <a:t>Facilitadores interculturales con roles preponderantes y no meramente asistenciales</a:t>
            </a:r>
          </a:p>
          <a:p>
            <a:pPr lvl="2">
              <a:buFont typeface="Wingdings" pitchFamily="2" charset="2"/>
              <a:buChar char="ü"/>
            </a:pPr>
            <a:r>
              <a:rPr lang="es-CL" sz="1400" b="1" dirty="0" smtClean="0"/>
              <a:t>Dotación necesaria para ejecutar programas</a:t>
            </a:r>
          </a:p>
          <a:p>
            <a:pPr lvl="2">
              <a:buFont typeface="Wingdings" pitchFamily="2" charset="2"/>
              <a:buChar char="ü"/>
            </a:pPr>
            <a:r>
              <a:rPr lang="es-CL" sz="1400" b="1" dirty="0" smtClean="0"/>
              <a:t>Fortalecimiento de los sistemas considerando sus componentes estructurales.</a:t>
            </a:r>
          </a:p>
          <a:p>
            <a:pPr lvl="1"/>
            <a:endParaRPr lang="es-CL" sz="1400" dirty="0" smtClean="0"/>
          </a:p>
          <a:p>
            <a:endParaRPr lang="es-CL" sz="1400" dirty="0" smtClean="0"/>
          </a:p>
          <a:p>
            <a:endParaRPr lang="es-CL" sz="1400" dirty="0"/>
          </a:p>
        </p:txBody>
      </p:sp>
      <p:pic>
        <p:nvPicPr>
          <p:cNvPr id="4"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0"/>
            <a:ext cx="548126" cy="1412776"/>
          </a:xfrm>
          <a:prstGeom prst="rect">
            <a:avLst/>
          </a:prstGeom>
          <a:noFill/>
        </p:spPr>
      </p:pic>
      <p:pic>
        <p:nvPicPr>
          <p:cNvPr id="8"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1340768"/>
            <a:ext cx="548126" cy="1412776"/>
          </a:xfrm>
          <a:prstGeom prst="rect">
            <a:avLst/>
          </a:prstGeom>
          <a:noFill/>
        </p:spPr>
      </p:pic>
      <p:pic>
        <p:nvPicPr>
          <p:cNvPr id="9"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2708920"/>
            <a:ext cx="548126" cy="1412776"/>
          </a:xfrm>
          <a:prstGeom prst="rect">
            <a:avLst/>
          </a:prstGeom>
          <a:noFill/>
        </p:spPr>
      </p:pic>
      <p:pic>
        <p:nvPicPr>
          <p:cNvPr id="10"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4077072"/>
            <a:ext cx="548126" cy="1412776"/>
          </a:xfrm>
          <a:prstGeom prst="rect">
            <a:avLst/>
          </a:prstGeom>
          <a:noFill/>
        </p:spPr>
      </p:pic>
      <p:pic>
        <p:nvPicPr>
          <p:cNvPr id="11"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5445224"/>
            <a:ext cx="548126" cy="1412776"/>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p:txBody>
          <a:bodyPr/>
          <a:lstStyle/>
          <a:p>
            <a:r>
              <a:rPr lang="es-CL" dirty="0" err="1" smtClean="0"/>
              <a:t>Chaltu</a:t>
            </a:r>
            <a:r>
              <a:rPr lang="es-CL" dirty="0" smtClean="0"/>
              <a:t> </a:t>
            </a:r>
            <a:r>
              <a:rPr lang="es-CL" dirty="0" err="1" smtClean="0"/>
              <a:t>May</a:t>
            </a:r>
            <a:r>
              <a:rPr lang="es-CL" dirty="0" smtClean="0"/>
              <a:t> Gracias</a:t>
            </a:r>
            <a:endParaRPr lang="es-CL" dirty="0"/>
          </a:p>
        </p:txBody>
      </p:sp>
      <p:sp>
        <p:nvSpPr>
          <p:cNvPr id="5" name="Subtítulo 4"/>
          <p:cNvSpPr>
            <a:spLocks noGrp="1"/>
          </p:cNvSpPr>
          <p:nvPr>
            <p:ph type="subTitle" idx="1"/>
          </p:nvPr>
        </p:nvSpPr>
        <p:spPr/>
        <p:txBody>
          <a:bodyPr/>
          <a:lstStyle/>
          <a:p>
            <a:r>
              <a:rPr lang="es-CL" i="1" dirty="0" smtClean="0">
                <a:solidFill>
                  <a:schemeClr val="tx1"/>
                </a:solidFill>
              </a:rPr>
              <a:t>Rancagua, septiembre de 2014</a:t>
            </a:r>
            <a:endParaRPr lang="es-CL" i="1" dirty="0">
              <a:solidFill>
                <a:schemeClr val="tx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620688"/>
            <a:ext cx="8316416" cy="838200"/>
          </a:xfrm>
        </p:spPr>
        <p:txBody>
          <a:bodyPr>
            <a:normAutofit fontScale="90000"/>
          </a:bodyPr>
          <a:lstStyle/>
          <a:p>
            <a:pPr algn="ctr"/>
            <a:r>
              <a:rPr lang="es-ES" dirty="0" smtClean="0">
                <a:solidFill>
                  <a:schemeClr val="accent2">
                    <a:lumMod val="75000"/>
                  </a:schemeClr>
                </a:solidFill>
              </a:rPr>
              <a:t>Congreso Indigenista de </a:t>
            </a:r>
            <a:r>
              <a:rPr lang="es-ES" dirty="0" err="1" smtClean="0">
                <a:solidFill>
                  <a:schemeClr val="accent2">
                    <a:lumMod val="75000"/>
                  </a:schemeClr>
                </a:solidFill>
              </a:rPr>
              <a:t>Pátzcuaro</a:t>
            </a:r>
            <a:r>
              <a:rPr lang="es-ES" dirty="0" smtClean="0">
                <a:solidFill>
                  <a:schemeClr val="accent2">
                    <a:lumMod val="75000"/>
                  </a:schemeClr>
                </a:solidFill>
              </a:rPr>
              <a:t>,</a:t>
            </a:r>
            <a:br>
              <a:rPr lang="es-ES" dirty="0" smtClean="0">
                <a:solidFill>
                  <a:schemeClr val="accent2">
                    <a:lumMod val="75000"/>
                  </a:schemeClr>
                </a:solidFill>
              </a:rPr>
            </a:br>
            <a:r>
              <a:rPr lang="es-ES" dirty="0" smtClean="0">
                <a:solidFill>
                  <a:schemeClr val="accent2">
                    <a:lumMod val="75000"/>
                  </a:schemeClr>
                </a:solidFill>
              </a:rPr>
              <a:t>1940 y política </a:t>
            </a:r>
            <a:r>
              <a:rPr lang="es-CL" dirty="0" smtClean="0">
                <a:solidFill>
                  <a:schemeClr val="accent2">
                    <a:lumMod val="75000"/>
                  </a:schemeClr>
                </a:solidFill>
              </a:rPr>
              <a:t>indigenista de las Américas</a:t>
            </a:r>
            <a:endParaRPr lang="es-CL" dirty="0">
              <a:solidFill>
                <a:schemeClr val="accent2">
                  <a:lumMod val="75000"/>
                </a:schemeClr>
              </a:solidFill>
            </a:endParaRPr>
          </a:p>
        </p:txBody>
      </p:sp>
      <p:sp>
        <p:nvSpPr>
          <p:cNvPr id="6" name="Espaço Reservado para Conteúdo 2"/>
          <p:cNvSpPr txBox="1">
            <a:spLocks/>
          </p:cNvSpPr>
          <p:nvPr/>
        </p:nvSpPr>
        <p:spPr>
          <a:xfrm>
            <a:off x="304800" y="2132856"/>
            <a:ext cx="5203304" cy="3947269"/>
          </a:xfrm>
          <a:prstGeom prst="rect">
            <a:avLst/>
          </a:prstGeom>
        </p:spPr>
        <p:txBody>
          <a:bodyPr vert="horz">
            <a:normAutofit/>
          </a:bodyPr>
          <a:lstStyle/>
          <a:p>
            <a:pPr marL="342900" marR="0" lvl="0" indent="-342900" algn="l" defTabSz="914400" rtl="0" eaLnBrk="1" fontAlgn="auto" latinLnBrk="0" hangingPunct="1">
              <a:lnSpc>
                <a:spcPct val="100000"/>
              </a:lnSpc>
              <a:spcBef>
                <a:spcPct val="20000"/>
              </a:spcBef>
              <a:spcAft>
                <a:spcPts val="0"/>
              </a:spcAft>
              <a:buClr>
                <a:schemeClr val="accent1"/>
              </a:buClr>
              <a:buSzPct val="70000"/>
              <a:buFontTx/>
              <a:buChar char="-"/>
              <a:tabLst/>
              <a:defRPr/>
            </a:pPr>
            <a:endParaRPr kumimoji="0" lang="es-CL" sz="3200" b="0" i="0" u="none" strike="noStrike" kern="1200" cap="none" spc="0" normalizeH="0" baseline="0" noProof="0" dirty="0">
              <a:ln>
                <a:noFill/>
              </a:ln>
              <a:solidFill>
                <a:schemeClr val="tx2"/>
              </a:solidFill>
              <a:effectLst/>
              <a:uLnTx/>
              <a:uFillTx/>
              <a:latin typeface="+mn-lt"/>
              <a:ea typeface="+mn-ea"/>
              <a:cs typeface="+mn-cs"/>
            </a:endParaRPr>
          </a:p>
        </p:txBody>
      </p:sp>
      <p:sp>
        <p:nvSpPr>
          <p:cNvPr id="7" name="Espaço Reservado para Conteúdo 2"/>
          <p:cNvSpPr txBox="1">
            <a:spLocks/>
          </p:cNvSpPr>
          <p:nvPr/>
        </p:nvSpPr>
        <p:spPr>
          <a:xfrm>
            <a:off x="0" y="2348880"/>
            <a:ext cx="5580112" cy="4509120"/>
          </a:xfrm>
          <a:prstGeom prst="rect">
            <a:avLst/>
          </a:prstGeom>
        </p:spPr>
        <p:txBody>
          <a:bodyPr vert="horz">
            <a:normAutofit/>
          </a:bodyPr>
          <a:lstStyle/>
          <a:p>
            <a:pPr marL="514350" marR="0" lvl="0" indent="-514350" algn="l" defTabSz="914400" rtl="0" eaLnBrk="1" fontAlgn="auto" latinLnBrk="0" hangingPunct="1">
              <a:lnSpc>
                <a:spcPct val="100000"/>
              </a:lnSpc>
              <a:spcBef>
                <a:spcPct val="20000"/>
              </a:spcBef>
              <a:spcAft>
                <a:spcPts val="0"/>
              </a:spcAft>
              <a:buClr>
                <a:schemeClr val="accent1"/>
              </a:buClr>
              <a:buSzPct val="70000"/>
              <a:tabLst/>
              <a:defRPr/>
            </a:pPr>
            <a:r>
              <a:rPr lang="es-CL" sz="3200" dirty="0" smtClean="0">
                <a:solidFill>
                  <a:schemeClr val="tx2"/>
                </a:solidFill>
              </a:rPr>
              <a:t>	</a:t>
            </a:r>
            <a:r>
              <a:rPr lang="es-CL" sz="3200" dirty="0" err="1" smtClean="0">
                <a:solidFill>
                  <a:srgbClr val="0070C0"/>
                </a:solidFill>
              </a:rPr>
              <a:t>Paztcuaro</a:t>
            </a:r>
            <a:r>
              <a:rPr lang="es-CL" sz="3200" dirty="0" smtClean="0">
                <a:solidFill>
                  <a:srgbClr val="0070C0"/>
                </a:solidFill>
              </a:rPr>
              <a:t>, coloca en evidencia la explotación del “indio”</a:t>
            </a:r>
          </a:p>
          <a:p>
            <a:pPr marL="514350" marR="0" lvl="0" indent="-514350" algn="l" defTabSz="914400" rtl="0" eaLnBrk="1" fontAlgn="auto" latinLnBrk="0" hangingPunct="1">
              <a:lnSpc>
                <a:spcPct val="100000"/>
              </a:lnSpc>
              <a:spcBef>
                <a:spcPct val="20000"/>
              </a:spcBef>
              <a:spcAft>
                <a:spcPts val="0"/>
              </a:spcAft>
              <a:buClr>
                <a:schemeClr val="accent1"/>
              </a:buClr>
              <a:buSzPct val="70000"/>
              <a:tabLst/>
              <a:defRPr/>
            </a:pPr>
            <a:r>
              <a:rPr lang="es-CL" sz="3200" dirty="0" smtClean="0">
                <a:solidFill>
                  <a:srgbClr val="0070C0"/>
                </a:solidFill>
              </a:rPr>
              <a:t>- 	</a:t>
            </a:r>
            <a:r>
              <a:rPr lang="es-CL" sz="2400" i="1" dirty="0" smtClean="0">
                <a:solidFill>
                  <a:srgbClr val="0070C0"/>
                </a:solidFill>
              </a:rPr>
              <a:t>Se promueve la protección de la tierras, elevar el nivel material y moral del indio.</a:t>
            </a:r>
          </a:p>
          <a:p>
            <a:pPr marL="514350" marR="0" lvl="0" indent="-514350" algn="l" defTabSz="914400" rtl="0" eaLnBrk="1" fontAlgn="auto" latinLnBrk="0" hangingPunct="1">
              <a:lnSpc>
                <a:spcPct val="100000"/>
              </a:lnSpc>
              <a:spcBef>
                <a:spcPct val="20000"/>
              </a:spcBef>
              <a:spcAft>
                <a:spcPts val="0"/>
              </a:spcAft>
              <a:buClr>
                <a:schemeClr val="accent1"/>
              </a:buClr>
              <a:buSzPct val="70000"/>
              <a:buFontTx/>
              <a:buChar char="-"/>
              <a:tabLst/>
              <a:defRPr/>
            </a:pPr>
            <a:r>
              <a:rPr lang="es-CL" sz="2400" i="1" dirty="0" smtClean="0">
                <a:solidFill>
                  <a:srgbClr val="0070C0"/>
                </a:solidFill>
              </a:rPr>
              <a:t>Se comienza a hablar de cultura (lengua aborigen, artes populares)</a:t>
            </a:r>
          </a:p>
          <a:p>
            <a:pPr marL="514350" marR="0" lvl="0" indent="-514350" algn="l" defTabSz="914400" rtl="0" eaLnBrk="1" fontAlgn="auto" latinLnBrk="0" hangingPunct="1">
              <a:lnSpc>
                <a:spcPct val="100000"/>
              </a:lnSpc>
              <a:spcBef>
                <a:spcPct val="20000"/>
              </a:spcBef>
              <a:spcAft>
                <a:spcPts val="0"/>
              </a:spcAft>
              <a:buClr>
                <a:schemeClr val="accent1"/>
              </a:buClr>
              <a:buSzPct val="70000"/>
              <a:tabLst/>
              <a:defRPr/>
            </a:pPr>
            <a:r>
              <a:rPr lang="es-CL" sz="2400" i="1" dirty="0" smtClean="0">
                <a:solidFill>
                  <a:srgbClr val="0070C0"/>
                </a:solidFill>
              </a:rPr>
              <a:t>- 	Creación del Instituto </a:t>
            </a:r>
            <a:r>
              <a:rPr lang="es-CL" sz="2400" i="1" dirty="0" err="1" smtClean="0">
                <a:solidFill>
                  <a:srgbClr val="0070C0"/>
                </a:solidFill>
              </a:rPr>
              <a:t>Indígenista</a:t>
            </a:r>
            <a:r>
              <a:rPr lang="es-CL" sz="2400" i="1" dirty="0" smtClean="0">
                <a:solidFill>
                  <a:srgbClr val="0070C0"/>
                </a:solidFill>
              </a:rPr>
              <a:t> Interamericano.(Instancia consultiva)</a:t>
            </a:r>
          </a:p>
          <a:p>
            <a:pPr marL="514350" marR="0" lvl="0" indent="-514350" algn="l" defTabSz="914400" rtl="0" eaLnBrk="1" fontAlgn="auto" latinLnBrk="0" hangingPunct="1">
              <a:lnSpc>
                <a:spcPct val="100000"/>
              </a:lnSpc>
              <a:spcBef>
                <a:spcPct val="20000"/>
              </a:spcBef>
              <a:spcAft>
                <a:spcPts val="0"/>
              </a:spcAft>
              <a:buClr>
                <a:schemeClr val="accent1"/>
              </a:buClr>
              <a:buSzPct val="70000"/>
              <a:tabLst/>
              <a:defRPr/>
            </a:pPr>
            <a:endParaRPr lang="es-CL" sz="3200" dirty="0" smtClean="0">
              <a:solidFill>
                <a:schemeClr val="tx2"/>
              </a:solidFill>
            </a:endParaRPr>
          </a:p>
        </p:txBody>
      </p:sp>
      <p:pic>
        <p:nvPicPr>
          <p:cNvPr id="1026" name="Picture 2"/>
          <p:cNvPicPr>
            <a:picLocks noChangeAspect="1" noChangeArrowheads="1"/>
          </p:cNvPicPr>
          <p:nvPr/>
        </p:nvPicPr>
        <p:blipFill>
          <a:blip r:embed="rId3" cstate="print"/>
          <a:srcRect/>
          <a:stretch>
            <a:fillRect/>
          </a:stretch>
        </p:blipFill>
        <p:spPr bwMode="auto">
          <a:xfrm>
            <a:off x="5724129" y="2708921"/>
            <a:ext cx="2448271" cy="2808311"/>
          </a:xfrm>
          <a:prstGeom prst="rect">
            <a:avLst/>
          </a:prstGeom>
          <a:noFill/>
          <a:ln w="9525">
            <a:noFill/>
            <a:miter lim="800000"/>
            <a:headEnd/>
            <a:tailEnd/>
          </a:ln>
        </p:spPr>
      </p:pic>
      <p:pic>
        <p:nvPicPr>
          <p:cNvPr id="10" name="Picture 4" descr="https://encrypted-tbn0.gstatic.com/images?q=tbn:ANd9GcSubWmktyc6jMn_pR0JHdwgYA5XkbU7oZ3yqIs82J1gTnRpiqUH">
            <a:hlinkClick r:id="rId4"/>
          </p:cNvPr>
          <p:cNvPicPr>
            <a:picLocks noChangeAspect="1" noChangeArrowheads="1"/>
          </p:cNvPicPr>
          <p:nvPr/>
        </p:nvPicPr>
        <p:blipFill>
          <a:blip r:embed="rId5" cstate="print"/>
          <a:stretch>
            <a:fillRect/>
          </a:stretch>
        </p:blipFill>
        <p:spPr bwMode="auto">
          <a:xfrm>
            <a:off x="8388424" y="0"/>
            <a:ext cx="548126" cy="1412776"/>
          </a:xfrm>
          <a:prstGeom prst="rect">
            <a:avLst/>
          </a:prstGeom>
          <a:noFill/>
        </p:spPr>
      </p:pic>
      <p:pic>
        <p:nvPicPr>
          <p:cNvPr id="12" name="Picture 4" descr="https://encrypted-tbn0.gstatic.com/images?q=tbn:ANd9GcSubWmktyc6jMn_pR0JHdwgYA5XkbU7oZ3yqIs82J1gTnRpiqUH">
            <a:hlinkClick r:id="rId4"/>
          </p:cNvPr>
          <p:cNvPicPr>
            <a:picLocks noChangeAspect="1" noChangeArrowheads="1"/>
          </p:cNvPicPr>
          <p:nvPr/>
        </p:nvPicPr>
        <p:blipFill>
          <a:blip r:embed="rId5" cstate="print"/>
          <a:stretch>
            <a:fillRect/>
          </a:stretch>
        </p:blipFill>
        <p:spPr bwMode="auto">
          <a:xfrm>
            <a:off x="8388424" y="1340768"/>
            <a:ext cx="548126" cy="1412776"/>
          </a:xfrm>
          <a:prstGeom prst="rect">
            <a:avLst/>
          </a:prstGeom>
          <a:noFill/>
        </p:spPr>
      </p:pic>
      <p:pic>
        <p:nvPicPr>
          <p:cNvPr id="13" name="Picture 4" descr="https://encrypted-tbn0.gstatic.com/images?q=tbn:ANd9GcSubWmktyc6jMn_pR0JHdwgYA5XkbU7oZ3yqIs82J1gTnRpiqUH">
            <a:hlinkClick r:id="rId4"/>
          </p:cNvPr>
          <p:cNvPicPr>
            <a:picLocks noChangeAspect="1" noChangeArrowheads="1"/>
          </p:cNvPicPr>
          <p:nvPr/>
        </p:nvPicPr>
        <p:blipFill>
          <a:blip r:embed="rId5" cstate="print"/>
          <a:stretch>
            <a:fillRect/>
          </a:stretch>
        </p:blipFill>
        <p:spPr bwMode="auto">
          <a:xfrm>
            <a:off x="8388424" y="2708920"/>
            <a:ext cx="548126" cy="1412776"/>
          </a:xfrm>
          <a:prstGeom prst="rect">
            <a:avLst/>
          </a:prstGeom>
          <a:noFill/>
        </p:spPr>
      </p:pic>
      <p:pic>
        <p:nvPicPr>
          <p:cNvPr id="14" name="Picture 4" descr="https://encrypted-tbn0.gstatic.com/images?q=tbn:ANd9GcSubWmktyc6jMn_pR0JHdwgYA5XkbU7oZ3yqIs82J1gTnRpiqUH">
            <a:hlinkClick r:id="rId4"/>
          </p:cNvPr>
          <p:cNvPicPr>
            <a:picLocks noChangeAspect="1" noChangeArrowheads="1"/>
          </p:cNvPicPr>
          <p:nvPr/>
        </p:nvPicPr>
        <p:blipFill>
          <a:blip r:embed="rId5" cstate="print"/>
          <a:stretch>
            <a:fillRect/>
          </a:stretch>
        </p:blipFill>
        <p:spPr bwMode="auto">
          <a:xfrm>
            <a:off x="8388424" y="4077072"/>
            <a:ext cx="548126" cy="1412776"/>
          </a:xfrm>
          <a:prstGeom prst="rect">
            <a:avLst/>
          </a:prstGeom>
          <a:noFill/>
        </p:spPr>
      </p:pic>
      <p:pic>
        <p:nvPicPr>
          <p:cNvPr id="15" name="Picture 4" descr="https://encrypted-tbn0.gstatic.com/images?q=tbn:ANd9GcSubWmktyc6jMn_pR0JHdwgYA5XkbU7oZ3yqIs82J1gTnRpiqUH">
            <a:hlinkClick r:id="rId4"/>
          </p:cNvPr>
          <p:cNvPicPr>
            <a:picLocks noChangeAspect="1" noChangeArrowheads="1"/>
          </p:cNvPicPr>
          <p:nvPr/>
        </p:nvPicPr>
        <p:blipFill>
          <a:blip r:embed="rId5" cstate="print"/>
          <a:stretch>
            <a:fillRect/>
          </a:stretch>
        </p:blipFill>
        <p:spPr bwMode="auto">
          <a:xfrm>
            <a:off x="8388424" y="5445224"/>
            <a:ext cx="548126" cy="1412776"/>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7571184" cy="1143000"/>
          </a:xfrm>
        </p:spPr>
        <p:txBody>
          <a:bodyPr>
            <a:normAutofit fontScale="90000"/>
          </a:bodyPr>
          <a:lstStyle/>
          <a:p>
            <a:r>
              <a:rPr lang="es-CL" b="1" dirty="0" smtClean="0">
                <a:solidFill>
                  <a:srgbClr val="C00000"/>
                </a:solidFill>
              </a:rPr>
              <a:t/>
            </a:r>
            <a:br>
              <a:rPr lang="es-CL" b="1" dirty="0" smtClean="0">
                <a:solidFill>
                  <a:srgbClr val="C00000"/>
                </a:solidFill>
              </a:rPr>
            </a:br>
            <a:r>
              <a:rPr lang="es-CL" b="1" dirty="0" smtClean="0">
                <a:solidFill>
                  <a:srgbClr val="C00000"/>
                </a:solidFill>
              </a:rPr>
              <a:t>Segunda mitad del S. XX</a:t>
            </a:r>
            <a:r>
              <a:rPr lang="es-CL" b="1" dirty="0" smtClean="0">
                <a:solidFill>
                  <a:srgbClr val="7030A0"/>
                </a:solidFill>
              </a:rPr>
              <a:t/>
            </a:r>
            <a:br>
              <a:rPr lang="es-CL" b="1" dirty="0" smtClean="0">
                <a:solidFill>
                  <a:srgbClr val="7030A0"/>
                </a:solidFill>
              </a:rPr>
            </a:br>
            <a:endParaRPr lang="es-CL" dirty="0"/>
          </a:p>
        </p:txBody>
      </p:sp>
      <p:sp>
        <p:nvSpPr>
          <p:cNvPr id="3" name="Espaço Reservado para Conteúdo 2"/>
          <p:cNvSpPr>
            <a:spLocks noGrp="1"/>
          </p:cNvSpPr>
          <p:nvPr>
            <p:ph idx="1"/>
          </p:nvPr>
        </p:nvSpPr>
        <p:spPr>
          <a:xfrm>
            <a:off x="304800" y="1052736"/>
            <a:ext cx="8011616" cy="5544616"/>
          </a:xfrm>
        </p:spPr>
        <p:txBody>
          <a:bodyPr>
            <a:normAutofit fontScale="92500" lnSpcReduction="10000"/>
          </a:bodyPr>
          <a:lstStyle/>
          <a:p>
            <a:pPr>
              <a:buNone/>
            </a:pPr>
            <a:r>
              <a:rPr lang="es-ES" dirty="0" smtClean="0">
                <a:solidFill>
                  <a:srgbClr val="824E59"/>
                </a:solidFill>
              </a:rPr>
              <a:t>	</a:t>
            </a:r>
          </a:p>
          <a:p>
            <a:pPr>
              <a:buNone/>
            </a:pPr>
            <a:r>
              <a:rPr lang="es-ES" b="1" dirty="0" smtClean="0">
                <a:solidFill>
                  <a:srgbClr val="824E59"/>
                </a:solidFill>
              </a:rPr>
              <a:t>	</a:t>
            </a:r>
            <a:endParaRPr lang="pt-BR" dirty="0" smtClean="0"/>
          </a:p>
          <a:p>
            <a:pPr>
              <a:buNone/>
            </a:pPr>
            <a:r>
              <a:rPr lang="pt-BR" dirty="0" smtClean="0"/>
              <a:t>	</a:t>
            </a:r>
            <a:r>
              <a:rPr lang="pt-BR" b="1" u="sng" dirty="0" smtClean="0"/>
              <a:t>Fines de </a:t>
            </a:r>
            <a:r>
              <a:rPr lang="pt-BR" b="1" u="sng" dirty="0" err="1" smtClean="0"/>
              <a:t>los</a:t>
            </a:r>
            <a:r>
              <a:rPr lang="pt-BR" b="1" u="sng" dirty="0" smtClean="0"/>
              <a:t> 60’. </a:t>
            </a:r>
            <a:r>
              <a:rPr lang="pt-BR" dirty="0" smtClean="0"/>
              <a:t>La </a:t>
            </a:r>
            <a:r>
              <a:rPr lang="pt-BR" dirty="0" err="1" smtClean="0"/>
              <a:t>interculturalidad</a:t>
            </a:r>
            <a:r>
              <a:rPr lang="pt-BR" dirty="0" smtClean="0"/>
              <a:t> </a:t>
            </a:r>
            <a:r>
              <a:rPr lang="pt-BR" dirty="0" err="1" smtClean="0"/>
              <a:t>apareció</a:t>
            </a:r>
            <a:r>
              <a:rPr lang="pt-BR" dirty="0" smtClean="0"/>
              <a:t> </a:t>
            </a:r>
            <a:r>
              <a:rPr lang="pt-BR" dirty="0" err="1" smtClean="0"/>
              <a:t>en</a:t>
            </a:r>
            <a:r>
              <a:rPr lang="pt-BR" dirty="0" smtClean="0"/>
              <a:t> América Latina como discurso crítico a </a:t>
            </a:r>
            <a:r>
              <a:rPr lang="pt-BR" dirty="0" err="1" smtClean="0"/>
              <a:t>la</a:t>
            </a:r>
            <a:r>
              <a:rPr lang="pt-BR" dirty="0" smtClean="0"/>
              <a:t> </a:t>
            </a:r>
            <a:r>
              <a:rPr lang="pt-BR" dirty="0" err="1" smtClean="0"/>
              <a:t>educación</a:t>
            </a:r>
            <a:r>
              <a:rPr lang="pt-BR" dirty="0" smtClean="0"/>
              <a:t> oficial y como alternativa a </a:t>
            </a:r>
            <a:r>
              <a:rPr lang="pt-BR" dirty="0" err="1" smtClean="0"/>
              <a:t>la</a:t>
            </a:r>
            <a:r>
              <a:rPr lang="pt-BR" dirty="0" smtClean="0"/>
              <a:t> </a:t>
            </a:r>
            <a:r>
              <a:rPr lang="pt-BR" dirty="0" err="1" smtClean="0"/>
              <a:t>educación</a:t>
            </a:r>
            <a:r>
              <a:rPr lang="pt-BR" dirty="0" smtClean="0"/>
              <a:t> </a:t>
            </a:r>
            <a:r>
              <a:rPr lang="pt-BR" dirty="0" err="1" smtClean="0"/>
              <a:t>bilingüe</a:t>
            </a:r>
            <a:r>
              <a:rPr lang="pt-BR" dirty="0" smtClean="0"/>
              <a:t> bicultural</a:t>
            </a:r>
          </a:p>
          <a:p>
            <a:pPr>
              <a:buNone/>
            </a:pPr>
            <a:r>
              <a:rPr lang="es-CL" b="1" dirty="0" smtClean="0"/>
              <a:t> </a:t>
            </a:r>
            <a:endParaRPr lang="pt-BR" dirty="0" smtClean="0"/>
          </a:p>
          <a:p>
            <a:pPr>
              <a:buNone/>
            </a:pPr>
            <a:r>
              <a:rPr lang="es-CL" dirty="0" smtClean="0"/>
              <a:t>	La interculturalidad surge como una respuesta necesaria a las demandas permanentes de los pueblos indígenas en diferentes escenarios locales, nacionales e internacionales.</a:t>
            </a:r>
            <a:endParaRPr lang="pt-BR" dirty="0" smtClean="0"/>
          </a:p>
          <a:p>
            <a:pPr>
              <a:buNone/>
            </a:pPr>
            <a:r>
              <a:rPr lang="es-CL" dirty="0" smtClean="0"/>
              <a:t> </a:t>
            </a:r>
            <a:endParaRPr lang="pt-BR" dirty="0" smtClean="0"/>
          </a:p>
          <a:p>
            <a:pPr>
              <a:buNone/>
            </a:pPr>
            <a:endParaRPr lang="pt-BR" dirty="0" smtClean="0"/>
          </a:p>
          <a:p>
            <a:pPr>
              <a:buNone/>
            </a:pPr>
            <a:endParaRPr lang="es-CL" dirty="0" smtClean="0">
              <a:solidFill>
                <a:srgbClr val="824E59"/>
              </a:solidFill>
            </a:endParaRPr>
          </a:p>
          <a:p>
            <a:pPr>
              <a:buNone/>
            </a:pPr>
            <a:endParaRPr lang="es-CL" dirty="0"/>
          </a:p>
        </p:txBody>
      </p:sp>
      <p:pic>
        <p:nvPicPr>
          <p:cNvPr id="4"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0"/>
            <a:ext cx="548126" cy="1412776"/>
          </a:xfrm>
          <a:prstGeom prst="rect">
            <a:avLst/>
          </a:prstGeom>
          <a:noFill/>
        </p:spPr>
      </p:pic>
      <p:pic>
        <p:nvPicPr>
          <p:cNvPr id="5"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1340768"/>
            <a:ext cx="548126" cy="1412776"/>
          </a:xfrm>
          <a:prstGeom prst="rect">
            <a:avLst/>
          </a:prstGeom>
          <a:noFill/>
        </p:spPr>
      </p:pic>
      <p:pic>
        <p:nvPicPr>
          <p:cNvPr id="6"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2708920"/>
            <a:ext cx="548126" cy="1412776"/>
          </a:xfrm>
          <a:prstGeom prst="rect">
            <a:avLst/>
          </a:prstGeom>
          <a:noFill/>
        </p:spPr>
      </p:pic>
      <p:pic>
        <p:nvPicPr>
          <p:cNvPr id="7"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4077072"/>
            <a:ext cx="548126" cy="1412776"/>
          </a:xfrm>
          <a:prstGeom prst="rect">
            <a:avLst/>
          </a:prstGeom>
          <a:noFill/>
        </p:spPr>
      </p:pic>
      <p:pic>
        <p:nvPicPr>
          <p:cNvPr id="8"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5445224"/>
            <a:ext cx="548126" cy="1412776"/>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5536" y="1916832"/>
            <a:ext cx="8013576" cy="854968"/>
          </a:xfrm>
        </p:spPr>
        <p:txBody>
          <a:bodyPr>
            <a:noAutofit/>
          </a:bodyPr>
          <a:lstStyle/>
          <a:p>
            <a:r>
              <a:rPr lang="es-ES_tradnl" sz="2400" b="1" dirty="0" smtClean="0"/>
              <a:t>Convención Internacional sobre la Eliminación de Todas las  Formas de Discriminación Racial  promulgada DS. N° 747, de 26/10/71 publicada  12 /11/71. </a:t>
            </a:r>
            <a:endParaRPr lang="es-CL" sz="2400" dirty="0"/>
          </a:p>
        </p:txBody>
      </p:sp>
      <p:sp>
        <p:nvSpPr>
          <p:cNvPr id="3" name="Espaço Reservado para Conteúdo 2"/>
          <p:cNvSpPr>
            <a:spLocks noGrp="1"/>
          </p:cNvSpPr>
          <p:nvPr>
            <p:ph idx="1"/>
          </p:nvPr>
        </p:nvSpPr>
        <p:spPr>
          <a:xfrm>
            <a:off x="467544" y="3068960"/>
            <a:ext cx="7488832" cy="3057203"/>
          </a:xfrm>
        </p:spPr>
        <p:style>
          <a:lnRef idx="2">
            <a:schemeClr val="dk1"/>
          </a:lnRef>
          <a:fillRef idx="1">
            <a:schemeClr val="lt1"/>
          </a:fillRef>
          <a:effectRef idx="0">
            <a:schemeClr val="dk1"/>
          </a:effectRef>
          <a:fontRef idx="minor">
            <a:schemeClr val="dk1"/>
          </a:fontRef>
        </p:style>
        <p:txBody>
          <a:bodyPr>
            <a:normAutofit lnSpcReduction="10000"/>
          </a:bodyPr>
          <a:lstStyle/>
          <a:p>
            <a:pPr>
              <a:buNone/>
            </a:pPr>
            <a:r>
              <a:rPr lang="es-ES_tradnl" b="1" dirty="0" smtClean="0"/>
              <a:t>	</a:t>
            </a:r>
            <a:r>
              <a:rPr lang="es-ES_tradnl" sz="2800" dirty="0" smtClean="0"/>
              <a:t>El art. 2 establece que los Estados Partes tomarán, cuando las circunstancias lo aconsejen, medidas especiales y concretas, en las esferas cultural  para asegurar el adecuado desenvolvimiento y protección de ciertos grupos raciales o de personas pertenecientes a estos grupos. </a:t>
            </a:r>
            <a:endParaRPr lang="pt-BR" sz="2800" dirty="0" smtClean="0"/>
          </a:p>
          <a:p>
            <a:endParaRPr lang="es-CL" dirty="0"/>
          </a:p>
        </p:txBody>
      </p:sp>
      <p:sp>
        <p:nvSpPr>
          <p:cNvPr id="4" name="Retângulo 3"/>
          <p:cNvSpPr/>
          <p:nvPr/>
        </p:nvSpPr>
        <p:spPr>
          <a:xfrm>
            <a:off x="395536" y="404664"/>
            <a:ext cx="7632848" cy="1200329"/>
          </a:xfrm>
          <a:prstGeom prst="rect">
            <a:avLst/>
          </a:prstGeom>
          <a:noFill/>
        </p:spPr>
        <p:style>
          <a:lnRef idx="1">
            <a:schemeClr val="accent6"/>
          </a:lnRef>
          <a:fillRef idx="2">
            <a:schemeClr val="accent6"/>
          </a:fillRef>
          <a:effectRef idx="1">
            <a:schemeClr val="accent6"/>
          </a:effectRef>
          <a:fontRef idx="minor">
            <a:schemeClr val="dk1"/>
          </a:fontRef>
        </p:style>
        <p:txBody>
          <a:bodyPr wrap="square">
            <a:spAutoFit/>
          </a:bodyPr>
          <a:lstStyle/>
          <a:p>
            <a:pPr algn="ctr">
              <a:buNone/>
            </a:pPr>
            <a:r>
              <a:rPr lang="es-CL" sz="2400" u="sng" dirty="0" smtClean="0">
                <a:solidFill>
                  <a:srgbClr val="C00000"/>
                </a:solidFill>
              </a:rPr>
              <a:t>Pueblos Indígenas-ONU-</a:t>
            </a:r>
            <a:r>
              <a:rPr lang="es-CL" sz="2400" u="sng" dirty="0" err="1" smtClean="0">
                <a:solidFill>
                  <a:srgbClr val="C00000"/>
                </a:solidFill>
              </a:rPr>
              <a:t>Martinéz</a:t>
            </a:r>
            <a:r>
              <a:rPr lang="es-CL" sz="2400" u="sng" dirty="0" smtClean="0">
                <a:solidFill>
                  <a:srgbClr val="C00000"/>
                </a:solidFill>
              </a:rPr>
              <a:t> Cobos.</a:t>
            </a:r>
          </a:p>
          <a:p>
            <a:pPr algn="ctr">
              <a:buFont typeface="Arial" pitchFamily="34" charset="0"/>
              <a:buChar char="•"/>
            </a:pPr>
            <a:r>
              <a:rPr lang="es-CL" sz="2400" u="sng" dirty="0" smtClean="0">
                <a:solidFill>
                  <a:srgbClr val="C00000"/>
                </a:solidFill>
              </a:rPr>
              <a:t>Estudio sobre la discriminación sufrida por los Pueblos Indígenas</a:t>
            </a:r>
            <a:r>
              <a:rPr lang="es-CL" sz="2000" u="sng" dirty="0" smtClean="0">
                <a:solidFill>
                  <a:srgbClr val="C00000"/>
                </a:solidFill>
              </a:rPr>
              <a:t>.</a:t>
            </a:r>
          </a:p>
        </p:txBody>
      </p:sp>
      <p:pic>
        <p:nvPicPr>
          <p:cNvPr id="5"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0"/>
            <a:ext cx="548126" cy="1412776"/>
          </a:xfrm>
          <a:prstGeom prst="rect">
            <a:avLst/>
          </a:prstGeom>
          <a:noFill/>
        </p:spPr>
      </p:pic>
      <p:pic>
        <p:nvPicPr>
          <p:cNvPr id="6"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1340768"/>
            <a:ext cx="548126" cy="1412776"/>
          </a:xfrm>
          <a:prstGeom prst="rect">
            <a:avLst/>
          </a:prstGeom>
          <a:noFill/>
        </p:spPr>
      </p:pic>
      <p:pic>
        <p:nvPicPr>
          <p:cNvPr id="7"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2708920"/>
            <a:ext cx="548126" cy="1412776"/>
          </a:xfrm>
          <a:prstGeom prst="rect">
            <a:avLst/>
          </a:prstGeom>
          <a:noFill/>
        </p:spPr>
      </p:pic>
      <p:pic>
        <p:nvPicPr>
          <p:cNvPr id="8"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4077072"/>
            <a:ext cx="548126" cy="1412776"/>
          </a:xfrm>
          <a:prstGeom prst="rect">
            <a:avLst/>
          </a:prstGeom>
          <a:noFill/>
        </p:spPr>
      </p:pic>
      <p:pic>
        <p:nvPicPr>
          <p:cNvPr id="9"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5445224"/>
            <a:ext cx="548126" cy="1412776"/>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5536" y="476672"/>
            <a:ext cx="7776864" cy="1143000"/>
          </a:xfrm>
        </p:spPr>
        <p:txBody>
          <a:bodyPr>
            <a:normAutofit fontScale="90000"/>
          </a:bodyPr>
          <a:lstStyle/>
          <a:p>
            <a:r>
              <a:rPr lang="pt-BR" sz="3600" dirty="0" err="1" smtClean="0">
                <a:solidFill>
                  <a:srgbClr val="C00000"/>
                </a:solidFill>
              </a:rPr>
              <a:t>Declaración</a:t>
            </a:r>
            <a:r>
              <a:rPr lang="pt-BR" sz="3600" dirty="0" smtClean="0">
                <a:solidFill>
                  <a:srgbClr val="C00000"/>
                </a:solidFill>
              </a:rPr>
              <a:t> de Barbados I , II y III (1971-1993) </a:t>
            </a:r>
            <a:r>
              <a:rPr lang="pt-BR" dirty="0" smtClean="0"/>
              <a:t/>
            </a:r>
            <a:br>
              <a:rPr lang="pt-BR" dirty="0" smtClean="0"/>
            </a:br>
            <a:endParaRPr lang="pt-BR" dirty="0"/>
          </a:p>
        </p:txBody>
      </p:sp>
      <p:sp>
        <p:nvSpPr>
          <p:cNvPr id="3" name="Retângulo 2"/>
          <p:cNvSpPr/>
          <p:nvPr/>
        </p:nvSpPr>
        <p:spPr>
          <a:xfrm>
            <a:off x="467544" y="1700809"/>
            <a:ext cx="7560840" cy="5262979"/>
          </a:xfrm>
          <a:prstGeom prst="rect">
            <a:avLst/>
          </a:prstGeom>
        </p:spPr>
        <p:txBody>
          <a:bodyPr wrap="square">
            <a:spAutoFit/>
          </a:bodyPr>
          <a:lstStyle/>
          <a:p>
            <a:pPr algn="just"/>
            <a:r>
              <a:rPr lang="es-ES" sz="2400" b="1" dirty="0" smtClean="0">
                <a:solidFill>
                  <a:srgbClr val="000308"/>
                </a:solidFill>
              </a:rPr>
              <a:t>La dominación cultural</a:t>
            </a:r>
            <a:r>
              <a:rPr lang="es-ES" sz="2400" dirty="0" smtClean="0"/>
              <a:t> se </a:t>
            </a:r>
            <a:r>
              <a:rPr lang="pt-BR" sz="2400" dirty="0" smtClean="0"/>
              <a:t>realiza por </a:t>
            </a:r>
            <a:r>
              <a:rPr lang="pt-BR" sz="2400" dirty="0" err="1" smtClean="0"/>
              <a:t>medio</a:t>
            </a:r>
            <a:r>
              <a:rPr lang="pt-BR" sz="2400" dirty="0" smtClean="0"/>
              <a:t> de:</a:t>
            </a:r>
          </a:p>
          <a:p>
            <a:pPr algn="just"/>
            <a:endParaRPr lang="pt-BR" sz="2400" dirty="0" smtClean="0"/>
          </a:p>
          <a:p>
            <a:pPr algn="just"/>
            <a:r>
              <a:rPr lang="pt-BR" sz="2400" dirty="0" smtClean="0"/>
              <a:t>- </a:t>
            </a:r>
            <a:r>
              <a:rPr lang="es-ES" sz="2400" b="1" dirty="0" smtClean="0">
                <a:solidFill>
                  <a:srgbClr val="000308"/>
                </a:solidFill>
              </a:rPr>
              <a:t>La política indigenista</a:t>
            </a:r>
            <a:r>
              <a:rPr lang="es-ES" sz="2400" dirty="0" smtClean="0"/>
              <a:t>, en la que se incluyen procesos de integración o </a:t>
            </a:r>
            <a:r>
              <a:rPr lang="pt-BR" sz="2400" dirty="0" err="1" smtClean="0"/>
              <a:t>aculturación</a:t>
            </a:r>
            <a:r>
              <a:rPr lang="pt-BR" sz="2400" dirty="0" smtClean="0"/>
              <a:t> a través de diversas </a:t>
            </a:r>
            <a:r>
              <a:rPr lang="pt-BR" sz="2400" dirty="0" err="1" smtClean="0"/>
              <a:t>instituciones</a:t>
            </a:r>
            <a:r>
              <a:rPr lang="pt-BR" sz="2400" dirty="0" smtClean="0"/>
              <a:t> </a:t>
            </a:r>
            <a:r>
              <a:rPr lang="pt-BR" sz="2400" dirty="0" err="1" smtClean="0"/>
              <a:t>nacionales</a:t>
            </a:r>
            <a:r>
              <a:rPr lang="pt-BR" sz="2400" dirty="0" smtClean="0"/>
              <a:t> o </a:t>
            </a:r>
            <a:r>
              <a:rPr lang="pt-BR" sz="2400" dirty="0" err="1" smtClean="0"/>
              <a:t>internacionales</a:t>
            </a:r>
            <a:r>
              <a:rPr lang="pt-BR" sz="2400" dirty="0" smtClean="0"/>
              <a:t>, </a:t>
            </a:r>
            <a:r>
              <a:rPr lang="pt-BR" sz="2400" dirty="0" err="1" smtClean="0"/>
              <a:t>misiones</a:t>
            </a:r>
            <a:r>
              <a:rPr lang="pt-BR" sz="2400" dirty="0" smtClean="0"/>
              <a:t> religiosas, </a:t>
            </a:r>
            <a:r>
              <a:rPr lang="pt-BR" sz="2400" dirty="0" err="1" smtClean="0"/>
              <a:t>etcétera</a:t>
            </a:r>
            <a:r>
              <a:rPr lang="pt-BR" sz="2400" dirty="0" smtClean="0"/>
              <a:t>.</a:t>
            </a:r>
          </a:p>
          <a:p>
            <a:pPr algn="just"/>
            <a:r>
              <a:rPr lang="es-ES" sz="2400" dirty="0" smtClean="0"/>
              <a:t>- </a:t>
            </a:r>
            <a:r>
              <a:rPr lang="es-ES" sz="2400" b="1" dirty="0" smtClean="0">
                <a:solidFill>
                  <a:srgbClr val="000308"/>
                </a:solidFill>
              </a:rPr>
              <a:t>El sistema educativo formal </a:t>
            </a:r>
            <a:r>
              <a:rPr lang="es-ES" sz="2400" dirty="0" smtClean="0"/>
              <a:t>que básicamente enseña la superioridad del blanco y la pretendida inferioridad de nosotros, preparándonos así para ser </a:t>
            </a:r>
            <a:r>
              <a:rPr lang="pt-BR" sz="2400" dirty="0" smtClean="0"/>
              <a:t>más </a:t>
            </a:r>
            <a:r>
              <a:rPr lang="pt-BR" sz="2400" dirty="0" err="1" smtClean="0"/>
              <a:t>fácilmente</a:t>
            </a:r>
            <a:r>
              <a:rPr lang="pt-BR" sz="2400" dirty="0" smtClean="0"/>
              <a:t> </a:t>
            </a:r>
            <a:r>
              <a:rPr lang="pt-BR" sz="2400" dirty="0" err="1" smtClean="0"/>
              <a:t>explotados</a:t>
            </a:r>
            <a:r>
              <a:rPr lang="pt-BR" sz="2400" dirty="0" smtClean="0"/>
              <a:t>.</a:t>
            </a:r>
          </a:p>
          <a:p>
            <a:pPr algn="just"/>
            <a:r>
              <a:rPr lang="es-ES" sz="2400" dirty="0" smtClean="0"/>
              <a:t>- </a:t>
            </a:r>
            <a:r>
              <a:rPr lang="es-ES" sz="2400" b="1" dirty="0" smtClean="0">
                <a:solidFill>
                  <a:srgbClr val="000308"/>
                </a:solidFill>
              </a:rPr>
              <a:t>Los medios masivos de comunicación </a:t>
            </a:r>
            <a:r>
              <a:rPr lang="es-ES" sz="2400" dirty="0" smtClean="0"/>
              <a:t>que sirven como instrumentos para la difusión de las más importantes formas de </a:t>
            </a:r>
            <a:r>
              <a:rPr lang="es-ES" sz="2400" dirty="0" err="1" smtClean="0"/>
              <a:t>desinterpretar</a:t>
            </a:r>
            <a:r>
              <a:rPr lang="es-ES" sz="2400" dirty="0" smtClean="0"/>
              <a:t> la resistencia que oponen los pueblos indios a su dominación cultural.</a:t>
            </a:r>
            <a:r>
              <a:rPr lang="pt-BR" sz="2400" dirty="0" smtClean="0"/>
              <a:t>  (Barbados, 28 de </a:t>
            </a:r>
            <a:r>
              <a:rPr lang="pt-BR" sz="2400" dirty="0" err="1" smtClean="0"/>
              <a:t>julio</a:t>
            </a:r>
            <a:r>
              <a:rPr lang="pt-BR" sz="2400" dirty="0" smtClean="0"/>
              <a:t> de 1977)</a:t>
            </a:r>
            <a:endParaRPr lang="pt-BR" sz="2400" dirty="0"/>
          </a:p>
        </p:txBody>
      </p:sp>
      <p:pic>
        <p:nvPicPr>
          <p:cNvPr id="4"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0"/>
            <a:ext cx="548126" cy="1412776"/>
          </a:xfrm>
          <a:prstGeom prst="rect">
            <a:avLst/>
          </a:prstGeom>
          <a:noFill/>
        </p:spPr>
      </p:pic>
      <p:pic>
        <p:nvPicPr>
          <p:cNvPr id="6"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1340768"/>
            <a:ext cx="548126" cy="1412776"/>
          </a:xfrm>
          <a:prstGeom prst="rect">
            <a:avLst/>
          </a:prstGeom>
          <a:noFill/>
        </p:spPr>
      </p:pic>
      <p:pic>
        <p:nvPicPr>
          <p:cNvPr id="7"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2708920"/>
            <a:ext cx="548126" cy="1412776"/>
          </a:xfrm>
          <a:prstGeom prst="rect">
            <a:avLst/>
          </a:prstGeom>
          <a:noFill/>
        </p:spPr>
      </p:pic>
      <p:pic>
        <p:nvPicPr>
          <p:cNvPr id="8"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4077072"/>
            <a:ext cx="548126" cy="1412776"/>
          </a:xfrm>
          <a:prstGeom prst="rect">
            <a:avLst/>
          </a:prstGeom>
          <a:noFill/>
        </p:spPr>
      </p:pic>
      <p:pic>
        <p:nvPicPr>
          <p:cNvPr id="9"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5445224"/>
            <a:ext cx="548126" cy="1412776"/>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5536" y="2132856"/>
            <a:ext cx="8229600" cy="1143000"/>
          </a:xfrm>
        </p:spPr>
        <p:txBody>
          <a:bodyPr>
            <a:normAutofit fontScale="90000"/>
          </a:bodyPr>
          <a:lstStyle/>
          <a:p>
            <a:r>
              <a:rPr lang="es-CL" u="sng" dirty="0" smtClean="0"/>
              <a:t>Contexto Internacional de Derechos</a:t>
            </a:r>
            <a:endParaRPr lang="es-CL" u="sng" dirty="0"/>
          </a:p>
        </p:txBody>
      </p:sp>
      <p:pic>
        <p:nvPicPr>
          <p:cNvPr id="3"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0"/>
            <a:ext cx="548126" cy="1412776"/>
          </a:xfrm>
          <a:prstGeom prst="rect">
            <a:avLst/>
          </a:prstGeom>
          <a:noFill/>
        </p:spPr>
      </p:pic>
      <p:pic>
        <p:nvPicPr>
          <p:cNvPr id="4"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2780928"/>
            <a:ext cx="548126" cy="1412776"/>
          </a:xfrm>
          <a:prstGeom prst="rect">
            <a:avLst/>
          </a:prstGeom>
          <a:noFill/>
        </p:spPr>
      </p:pic>
      <p:pic>
        <p:nvPicPr>
          <p:cNvPr id="5"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4077072"/>
            <a:ext cx="548126" cy="1412776"/>
          </a:xfrm>
          <a:prstGeom prst="rect">
            <a:avLst/>
          </a:prstGeom>
          <a:noFill/>
        </p:spPr>
      </p:pic>
      <p:pic>
        <p:nvPicPr>
          <p:cNvPr id="6"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5445224"/>
            <a:ext cx="548126" cy="1412776"/>
          </a:xfrm>
          <a:prstGeom prst="rect">
            <a:avLst/>
          </a:prstGeom>
          <a:noFill/>
        </p:spPr>
      </p:pic>
      <p:pic>
        <p:nvPicPr>
          <p:cNvPr id="7"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1412776"/>
            <a:ext cx="548126" cy="1412776"/>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CL" b="1" dirty="0" smtClean="0">
                <a:solidFill>
                  <a:srgbClr val="C00000"/>
                </a:solidFill>
              </a:rPr>
              <a:t>Convenio 169 de la OIT</a:t>
            </a:r>
            <a:br>
              <a:rPr lang="es-CL" b="1" dirty="0" smtClean="0">
                <a:solidFill>
                  <a:srgbClr val="C00000"/>
                </a:solidFill>
              </a:rPr>
            </a:br>
            <a:r>
              <a:rPr lang="es-CL" sz="2700" b="1" i="1" dirty="0" smtClean="0">
                <a:solidFill>
                  <a:srgbClr val="C00000"/>
                </a:solidFill>
              </a:rPr>
              <a:t>7 de junio de 1989</a:t>
            </a:r>
            <a:endParaRPr lang="es-CL" sz="2700" b="1" i="1" dirty="0">
              <a:solidFill>
                <a:srgbClr val="C00000"/>
              </a:solidFill>
            </a:endParaRPr>
          </a:p>
        </p:txBody>
      </p:sp>
      <p:sp>
        <p:nvSpPr>
          <p:cNvPr id="3" name="Espaço Reservado para Conteúdo 2"/>
          <p:cNvSpPr>
            <a:spLocks noGrp="1"/>
          </p:cNvSpPr>
          <p:nvPr>
            <p:ph idx="1"/>
          </p:nvPr>
        </p:nvSpPr>
        <p:spPr>
          <a:xfrm>
            <a:off x="251520" y="1628800"/>
            <a:ext cx="8064896" cy="4525963"/>
          </a:xfrm>
        </p:spPr>
        <p:txBody>
          <a:bodyPr/>
          <a:lstStyle/>
          <a:p>
            <a:pPr>
              <a:buNone/>
            </a:pPr>
            <a:r>
              <a:rPr lang="es-ES_tradnl" b="1" dirty="0" smtClean="0"/>
              <a:t>“Artículo 25,1.Los gobiernos deberán velar por que se pongan a disposición de los pueblos interesados servicios de salud adecuados o proporcionar a dichos pueblos los medios que les permitan organizar y prestar tales servicios bajo su propia responsabilidad y control, a fin de que puedan gozar del máximo nivel posible de salud física y mental”</a:t>
            </a:r>
            <a:endParaRPr lang="es-CL" b="1" dirty="0"/>
          </a:p>
        </p:txBody>
      </p:sp>
      <p:pic>
        <p:nvPicPr>
          <p:cNvPr id="4"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0"/>
            <a:ext cx="548126" cy="1412776"/>
          </a:xfrm>
          <a:prstGeom prst="rect">
            <a:avLst/>
          </a:prstGeom>
          <a:noFill/>
        </p:spPr>
      </p:pic>
      <p:pic>
        <p:nvPicPr>
          <p:cNvPr id="6"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1340768"/>
            <a:ext cx="548126" cy="1412776"/>
          </a:xfrm>
          <a:prstGeom prst="rect">
            <a:avLst/>
          </a:prstGeom>
          <a:noFill/>
        </p:spPr>
      </p:pic>
      <p:pic>
        <p:nvPicPr>
          <p:cNvPr id="7"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2708920"/>
            <a:ext cx="548126" cy="1412776"/>
          </a:xfrm>
          <a:prstGeom prst="rect">
            <a:avLst/>
          </a:prstGeom>
          <a:noFill/>
        </p:spPr>
      </p:pic>
      <p:pic>
        <p:nvPicPr>
          <p:cNvPr id="8"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4077072"/>
            <a:ext cx="548126" cy="1412776"/>
          </a:xfrm>
          <a:prstGeom prst="rect">
            <a:avLst/>
          </a:prstGeom>
          <a:noFill/>
        </p:spPr>
      </p:pic>
      <p:pic>
        <p:nvPicPr>
          <p:cNvPr id="9" name="Picture 4" descr="https://encrypted-tbn0.gstatic.com/images?q=tbn:ANd9GcSubWmktyc6jMn_pR0JHdwgYA5XkbU7oZ3yqIs82J1gTnRpiqUH">
            <a:hlinkClick r:id="rId2"/>
          </p:cNvPr>
          <p:cNvPicPr>
            <a:picLocks noChangeAspect="1" noChangeArrowheads="1"/>
          </p:cNvPicPr>
          <p:nvPr/>
        </p:nvPicPr>
        <p:blipFill>
          <a:blip r:embed="rId3" cstate="print"/>
          <a:stretch>
            <a:fillRect/>
          </a:stretch>
        </p:blipFill>
        <p:spPr bwMode="auto">
          <a:xfrm>
            <a:off x="8388424" y="5445224"/>
            <a:ext cx="548126" cy="1412776"/>
          </a:xfrm>
          <a:prstGeom prst="rect">
            <a:avLst/>
          </a:prstGeom>
          <a:noFill/>
        </p:spPr>
      </p:pic>
    </p:spTree>
  </p:cSld>
  <p:clrMapOvr>
    <a:masterClrMapping/>
  </p:clrMapOvr>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862</TotalTime>
  <Words>1804</Words>
  <Application>Microsoft Office PowerPoint</Application>
  <PresentationFormat>Apresentação na tela (4:3)</PresentationFormat>
  <Paragraphs>179</Paragraphs>
  <Slides>31</Slides>
  <Notes>2</Notes>
  <HiddenSlides>0</HiddenSlides>
  <MMClips>0</MMClips>
  <ScaleCrop>false</ScaleCrop>
  <HeadingPairs>
    <vt:vector size="6" baseType="variant">
      <vt:variant>
        <vt:lpstr>Tema</vt:lpstr>
      </vt:variant>
      <vt:variant>
        <vt:i4>1</vt:i4>
      </vt:variant>
      <vt:variant>
        <vt:lpstr>Servidores OLE incorporados</vt:lpstr>
      </vt:variant>
      <vt:variant>
        <vt:i4>1</vt:i4>
      </vt:variant>
      <vt:variant>
        <vt:lpstr>Títulos de slides</vt:lpstr>
      </vt:variant>
      <vt:variant>
        <vt:i4>31</vt:i4>
      </vt:variant>
    </vt:vector>
  </HeadingPairs>
  <TitlesOfParts>
    <vt:vector size="33" baseType="lpstr">
      <vt:lpstr>Tema do Office</vt:lpstr>
      <vt:lpstr>Slide</vt:lpstr>
      <vt:lpstr>Programa Especial de Salud y Pueblos Indígenas PESPI</vt:lpstr>
      <vt:lpstr>Antecedentes Históricos</vt:lpstr>
      <vt:lpstr>Reivindicaciones y demandas históricas del Movimiento Indígena</vt:lpstr>
      <vt:lpstr>Congreso Indigenista de Pátzcuaro, 1940 y política indigenista de las Américas</vt:lpstr>
      <vt:lpstr> Segunda mitad del S. XX </vt:lpstr>
      <vt:lpstr>Convención Internacional sobre la Eliminación de Todas las  Formas de Discriminación Racial  promulgada DS. N° 747, de 26/10/71 publicada  12 /11/71. </vt:lpstr>
      <vt:lpstr>Declaración de Barbados I , II y III (1971-1993)  </vt:lpstr>
      <vt:lpstr>Contexto Internacional de Derechos</vt:lpstr>
      <vt:lpstr>Convenio 169 de la OIT 7 de junio de 1989</vt:lpstr>
      <vt:lpstr>Convenio Diversidad Biológica  (1992) Ratificado  por Chile el 9 de Septiembre de 1994 y  promulgado  en 1995. </vt:lpstr>
      <vt:lpstr> Declaración de los Derechos de los Pueblos Indígenas  (Naciones Unidas) 13 de septiembre de 2007 </vt:lpstr>
      <vt:lpstr>Slide 12</vt:lpstr>
      <vt:lpstr>Cuestionamiento al Modelo hegemónico de salud/enfermedad/atención a Nivel Latinoamericano</vt:lpstr>
      <vt:lpstr>Contexto Nacional</vt:lpstr>
      <vt:lpstr>Predominancia de un Sistema de salud hegemónico </vt:lpstr>
      <vt:lpstr> Política de salud Y Pueblos indígenas</vt:lpstr>
      <vt:lpstr> Principales Normativas en el Contexto Nacional </vt:lpstr>
      <vt:lpstr>Slide 18</vt:lpstr>
      <vt:lpstr> La Norma General Administrativa Nº16  “Interculturalidad en los Servicios de Salud”,  Resolución Exenta No261 de 2006. </vt:lpstr>
      <vt:lpstr> Ley 20.584.  Regula derechos y los deberes que tienen las Personas en relación con acciones vinculadas a su atención de salud.  DO. 24.04.2012.  </vt:lpstr>
      <vt:lpstr>Principales Lineamientos del PESPI 18 años de trayectoria (1993-1996), [Origenes-BID] 26 servicios de salud</vt:lpstr>
      <vt:lpstr>Planes anuales del PESPI</vt:lpstr>
      <vt:lpstr>Slide 23</vt:lpstr>
      <vt:lpstr>Slide 24</vt:lpstr>
      <vt:lpstr>Salud Intercultural y Modelo</vt:lpstr>
      <vt:lpstr>TENDENCIAS EN ARTICULACIÓN DE “MODELOS”</vt:lpstr>
      <vt:lpstr>Modelos en que los agentes médicos indígenas tienden a mantener la responsabilidad en la atención</vt:lpstr>
      <vt:lpstr>   Modelos en donde el Servicio actúa como responsable  Experiencia RUKA LAWEN o Casa de la Medicina Mapuche.4 Lawentuchefe en atención. 1 Lawentuchefe en recolección de hierbas y preparación de medicina, se cuenta con 1 Asistente.   3907 prestaciones. CESFAM  Lago Ranco.  </vt:lpstr>
      <vt:lpstr>Ejemplo Flujograma de Complementariedad de la Atención N1 [Tirua Agosto de 2012]</vt:lpstr>
      <vt:lpstr>Desafíos Permanentes </vt:lpstr>
      <vt:lpstr>Chaltu May Gracias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Trayectoria del Programa Especial de Salud y Pueblos Indígenas</dc:title>
  <dc:creator>Jimena Pichinao</dc:creator>
  <cp:lastModifiedBy>colombo</cp:lastModifiedBy>
  <cp:revision>72</cp:revision>
  <dcterms:created xsi:type="dcterms:W3CDTF">2014-09-21T01:40:45Z</dcterms:created>
  <dcterms:modified xsi:type="dcterms:W3CDTF">2014-09-24T04:53:03Z</dcterms:modified>
</cp:coreProperties>
</file>